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840" r:id="rId2"/>
    <p:sldId id="839" r:id="rId3"/>
    <p:sldId id="275" r:id="rId4"/>
    <p:sldId id="657" r:id="rId5"/>
    <p:sldId id="841" r:id="rId6"/>
    <p:sldId id="842" r:id="rId7"/>
    <p:sldId id="844" r:id="rId8"/>
    <p:sldId id="845" r:id="rId9"/>
    <p:sldId id="846" r:id="rId10"/>
    <p:sldId id="848" r:id="rId11"/>
    <p:sldId id="849" r:id="rId12"/>
    <p:sldId id="850" r:id="rId13"/>
    <p:sldId id="851" r:id="rId14"/>
    <p:sldId id="847" r:id="rId15"/>
    <p:sldId id="84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1DA"/>
    <a:srgbClr val="4882CA"/>
    <a:srgbClr val="056AA4"/>
    <a:srgbClr val="046DA7"/>
    <a:srgbClr val="1D2D61"/>
    <a:srgbClr val="365597"/>
    <a:srgbClr val="2C4488"/>
    <a:srgbClr val="304B8F"/>
    <a:srgbClr val="0F4274"/>
    <a:srgbClr val="11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703" autoAdjust="0"/>
  </p:normalViewPr>
  <p:slideViewPr>
    <p:cSldViewPr snapToGrid="0" snapToObjects="1">
      <p:cViewPr varScale="1">
        <p:scale>
          <a:sx n="103" d="100"/>
          <a:sy n="103" d="100"/>
        </p:scale>
        <p:origin x="110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DA2B-CDBE-1C4C-9614-52733C7A4CA2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78C2-F9D0-9742-BD27-9017CFD159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8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C7F00-5D71-4A80-2EB3-0B5C3BF5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31CE1A-AFA5-AA4B-8102-26994098F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0B2BC9-E1B8-E72C-54EE-987B9EA6E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339BD5-8C99-82DB-734E-423CE7CEC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65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FF4C-860E-59E2-5B87-1A5F55C0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E28B5E-7720-CC37-30D4-7D0007B5B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D3F250-3844-0B50-8827-C8713D099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F2E71B-49B8-53FB-AA12-BF37CEEF7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3817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48DD3-86DE-78B4-FD71-7FCF6FCF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F708EB0-F27B-192F-FB55-880DCA8CA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890FD38-7A1E-0371-1E4C-3D38443E8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58CF33-DC70-89C1-2106-D6205BE6D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4683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45BD-B146-C96B-13D7-60C0455D4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8C01C7-0FA8-E594-9D94-8E8AA1B65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DF1CA8-B049-063A-161C-DD9F4FDE6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1CDB9-2782-FC6B-2BE2-0AEF9276E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2325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E1BE-64BF-5CA2-8089-76BDA7C4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C38110-F8AE-D88F-30B7-460D7631A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12F84F-5EDF-37F0-1F65-8CF1A630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F91DB-2E24-7F3B-D3A4-243831155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772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29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흐름은 소개 </a:t>
            </a:r>
            <a:r>
              <a:rPr lang="en-US" altLang="ko-KR" dirty="0"/>
              <a:t>(</a:t>
            </a:r>
            <a:r>
              <a:rPr lang="ko-KR" altLang="en-US" dirty="0"/>
              <a:t>간략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차 질의응답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해썹</a:t>
            </a:r>
            <a:r>
              <a:rPr lang="ko-KR" altLang="en-US" dirty="0"/>
              <a:t> 보안 추이 간략히 설명 이러한 것에 </a:t>
            </a:r>
            <a:r>
              <a:rPr lang="ko-KR" altLang="en-US" dirty="0" err="1"/>
              <a:t>보안성을</a:t>
            </a:r>
            <a:r>
              <a:rPr lang="ko-KR" altLang="en-US" dirty="0"/>
              <a:t> 향상 및 인식 개선에 기여하기위해 크게</a:t>
            </a:r>
            <a:r>
              <a:rPr lang="en-US" altLang="ko-KR" dirty="0"/>
              <a:t>,</a:t>
            </a:r>
            <a:r>
              <a:rPr lang="ko-KR" altLang="en-US" dirty="0"/>
              <a:t> 기업 컨설팅 및 연구에 초점을 두고</a:t>
            </a:r>
            <a:endParaRPr lang="en-US" altLang="ko-KR" dirty="0"/>
          </a:p>
          <a:p>
            <a:r>
              <a:rPr lang="ko-KR" altLang="en-US" dirty="0"/>
              <a:t>프로젝트를 진행하였음</a:t>
            </a:r>
            <a:r>
              <a:rPr lang="en-US" altLang="ko-KR" dirty="0"/>
              <a:t>.-&gt;</a:t>
            </a:r>
            <a:r>
              <a:rPr lang="ko-KR" altLang="en-US" dirty="0"/>
              <a:t> 따로 </a:t>
            </a:r>
            <a:r>
              <a:rPr lang="ko-KR" altLang="en-US" dirty="0" err="1"/>
              <a:t>나눠놓음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</a:t>
            </a:r>
            <a:r>
              <a:rPr lang="ko-KR" altLang="en-US" dirty="0"/>
              <a:t> 경곤 멘토님께 멘토링 시간에 </a:t>
            </a:r>
            <a:r>
              <a:rPr lang="en-US" altLang="ko-KR" dirty="0"/>
              <a:t>/</a:t>
            </a:r>
            <a:r>
              <a:rPr lang="ko-KR" altLang="en-US" dirty="0"/>
              <a:t> 가이드 관련해서 </a:t>
            </a:r>
            <a:r>
              <a:rPr lang="en-US" altLang="ko-KR" dirty="0"/>
              <a:t>Q&amp;A</a:t>
            </a:r>
            <a:r>
              <a:rPr lang="ko-KR" altLang="en-US" dirty="0"/>
              <a:t>부분 질문 드리기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kve</a:t>
            </a:r>
            <a:r>
              <a:rPr lang="ko-KR" altLang="en-US" dirty="0"/>
              <a:t> 제보 관련해서도 연락 드리기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AF146-A3BC-4B3F-A52A-9C265CE158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32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5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675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749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95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4CDB-0026-7412-2EB3-1F7C93EBA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220907-483F-142F-5201-A0FBC7DB5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AF00FD-80B5-90A0-3FDB-50884C80F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7FDCD-10D2-307B-7054-939A721BC3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7633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FDD0-3E0F-0EDF-8807-7120F481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7E26F-35A2-B9BA-8CB7-D3051C99B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D6C58-8064-FC8D-20A0-4D54DBB79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C96C-A0F7-366B-E7EA-0F10B3B2B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63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9A7E-2C71-F74B-8A4B-D0929965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AA206-5190-9741-A769-4D4BBE8A4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52BFC-9CFE-3349-98F9-D46E8629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730C-3908-6D4F-A810-367FAEF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FA5B-733A-2146-AF2D-E1861BAB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78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FD8B-FA58-9E41-9B91-0C5ECEF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36E47-B507-FE4D-B008-89AFD077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A6A0-0EAC-A94D-9239-D1C20CE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3752-6A61-744D-89AD-300CC9E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3F82D-4851-AB47-AA58-476C216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83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AB5B7-CC19-0B4F-8ED5-42275FED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B2E6F-8606-5E45-B705-60F15020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BB380-9A3A-6545-8BC9-7E3A5D8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07945-50E5-364B-B341-0E625DE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DE9B0-464F-E845-B747-2AB3C637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0447-92A1-7745-AA13-90DCB91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1C308-B2C8-4F48-8738-BACAE813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2490-5800-2543-8D71-41543E9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E668A-A200-1746-BA2A-92CC4F6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0453-5058-7748-8E67-56BEE019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1BC3-1EE6-0A47-838E-A8FE924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0A8A8-5BC2-8241-818B-29078FAC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66EC-E5E0-2C46-BA19-FF15B2F6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996F9-B7EB-054B-9DD8-73DD852A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0C81A-2F0D-5849-99B5-4FC8A72E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6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0E68-142E-9C41-97CF-F377F96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0E3B-E7FE-F345-BB3A-FD0FA5EA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033D2-7D1A-9B46-8029-C6ECC05C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7F32-181E-3D42-B356-97E781C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886E6-A080-E048-8848-A5B96F2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C0A24-B1C4-C245-B206-CB812AB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47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3B1B-D09D-2042-A921-A1783B81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8E89-7EE2-8746-AB47-ABF54DB0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0C897-97C9-A640-841C-1D93E1F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E91C6-0B17-354F-8E61-1A889821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25E8A-F38D-604F-9281-69754C36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402FF-4A7A-BD48-A7FE-1AFDC640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99608-8DE7-504F-8743-23FAA4E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85200-9462-4A44-A7B8-2943A90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1CBBA-20F7-F745-B984-D96684E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B6B4CA-DDDE-A948-AAEA-7DA0BB4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9D53E-27B2-8144-9B00-8B6BE0C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569BB-16BC-ED40-B8CC-7A0CBD13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5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8E6C8-BE04-784A-A6E5-AFCDF33E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FDBAC-A2A4-0D4F-99C8-717C1A0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769F-6405-DD4C-8594-501A14E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06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99741-891A-D24D-A2E9-59FF3E2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EF378-5FD3-864A-8CD7-DF45ED8E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55E06-130D-1947-8A96-C4316FF5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86CD6-E332-8042-9D32-8904E140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7DD91-F1D7-8A41-8DCA-4AF54CDA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9696E-098E-1C42-9505-B07EDA0F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6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805C-F427-7C4C-B29F-52B7382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7F928-E6C4-7941-847D-63FF17C11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BF0BC-23C5-7641-95D2-7EE205A3F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4EA68-9298-2445-AF53-B54CDD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BE0D3-5C77-0F4E-AF76-F11730F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465B3-CEA2-454B-8069-382F3B8E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F8B7A4-597F-E944-98A9-2285C5F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B33C8-F448-3143-BB6E-8572068D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7CEBA-F4C4-BF41-BD1D-62B40668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5A27-84AE-1744-A870-80747435CB69}" type="datetimeFigureOut">
              <a:rPr kumimoji="1" lang="ko-KR" altLang="en-US" smtClean="0"/>
              <a:t>2025-02-02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3B8B3-BF6C-BF45-93FA-11BFF69C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0A3ED-B8CA-4F41-B5DC-E98DCFED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2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697230" y="423143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6A257-573E-4D42-8F1F-E732F203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4" b="39548"/>
          <a:stretch/>
        </p:blipFill>
        <p:spPr>
          <a:xfrm>
            <a:off x="1" y="5352"/>
            <a:ext cx="12191999" cy="3727048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solidFill>
            <a:srgbClr val="056AA4">
              <a:alpha val="76000"/>
            </a:srgbClr>
          </a:solidFill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017227" y="4602540"/>
            <a:ext cx="1015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사전학습</a:t>
            </a:r>
            <a:r>
              <a:rPr lang="en-US" altLang="ko-KR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(pre-training)</a:t>
            </a:r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endParaRPr lang="en-US" altLang="ko-KR" sz="48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zero-shot learning</a:t>
            </a:r>
            <a:endParaRPr lang="ko-KR" altLang="en-US" sz="48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3880-D15C-CBD2-A2A2-07CFC7A0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086F3D-4050-536C-4F7E-79D5FA1FDE77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C43C983-557D-E31A-54DB-DFE327F87FA5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F79175B-DB59-9021-77C3-CD71124CD689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757FD37-8F37-3687-61C2-568A4CA62B30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E9543D-995A-D467-18B6-B099BC49EFFC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01373DC-8B30-3083-BD67-A54D1D02BFBC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F6FB43D-001D-D3B6-F395-29895A7B6DDF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A6697AF-A42A-F90F-4EA5-CF7BDD71E485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53934B7-7257-5B93-8761-EFF52C5491D7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1CB1F4-938E-0BA3-4957-AAA46D5E4866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6AD6A36-121D-8E01-C366-37E490A16A07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86F323B-6AF4-23F5-8B0B-B352DCFB257F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CF82E62A-4DFC-7331-577C-575DBBF703A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D6867C6C-B519-3832-6772-76D14F68B898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D4EA3B6C-847E-882D-06E2-F9F08884C3A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4578BDAF-AA6A-D59C-5525-B6B73B9D0711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D966E9B-E7B1-F2E3-220A-26935CB5744F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EF3E7B-6872-950D-DBAE-D7007F894CB6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1003C-FAD8-73A1-FE9F-6B0317DC6FCC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9DE5063-E38F-552E-0336-5C2FDF7D5D22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38AD3D-B76A-B465-C80F-CE82EBC0DCFE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7D6DDF-5CA4-603D-4EF7-377147B922B1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3BBA0A-BEF1-4F4D-2A0F-A2D4AD9D895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9BDBCE-F93B-B159-2C6C-736F01A60AA7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932BF3-8A83-7B27-0E7A-227D2374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DF177A-BA63-8366-46DC-417E41204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65D028A0-18BD-7A28-CA19-C617ADDFF1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8D685CD-448B-C60D-CC3E-40DDC690445E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4230ACC-4C54-7931-416C-AA19D300C31C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058B39-07C4-91FE-0D53-643D5C75D8E9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3C9A01F2-B1C1-B403-E440-75D45E0821E0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BCE3CF9B-E698-1461-0089-AFA407476DD7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26596F0-DB43-5CC3-A0B5-E02DD7EAF81B}"/>
              </a:ext>
            </a:extLst>
          </p:cNvPr>
          <p:cNvSpPr txBox="1"/>
          <p:nvPr/>
        </p:nvSpPr>
        <p:spPr>
          <a:xfrm>
            <a:off x="1092504" y="1496773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Zero-shot learning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F62FEC3-ADED-0871-3A6E-CA7F5536B8C4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4A689C3E-8B86-E9E6-95A2-4F653D07D5AF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1EA05931-DEC5-5267-0ABE-AE29520B3A11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D6E660A3-D382-812C-6040-345AD4922A1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2A3B033-8CDE-1E42-9F0E-FACA08AF7A6F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899EBF-C64F-C477-386B-1F6C40B291D3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EF8A1C5B-CC8C-08D4-3E74-59B6329C7CDF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DF161A9-D486-C83D-FB3C-1C0A314A2B1B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EEB5966C-EAD3-F3B8-D70D-5D3D95210DE9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671B15B9-5B2E-51EC-6C03-00D50F731E7F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E4D986-1000-52EB-D05A-23DC1222B9C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8B611025-C8E2-F2EF-BB1E-AFB4AF24175F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16554C33-06EA-7FB1-D44E-D669761BB21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EB0C6E14-84AE-3939-D32A-9B8E1F609F04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3835B6C-5F49-24DF-E4B4-63C534587AAC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04A7D63-C225-64B0-7556-F7FE435C2419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DC6650A-2402-6D0F-E8CC-19743E9CA668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29842FB5-A573-18DE-ABC6-DC6CA74BA71A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802145F9-7B23-03C7-99A0-77387DA1311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D91CB13F-A1BA-DA3E-B983-F8C00CFBDADA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476EE86C-1056-BD54-DCBF-7618C72467AA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7598D927-FA39-EB91-6B11-E16C4DE281B7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B216B5C5-B25A-1F39-7F6F-17296D1E45F9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04C9996A-D8AA-3B79-607A-D151C38C21EC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7DAFEE3A-8EE3-8688-BDF7-21976013A9A0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B2F62B2D-EB7F-8C92-892F-3F8C4EF8F05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A6F337FA-B1E4-A186-4267-2B73CADC4F6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277D4E9-DBCD-9306-906F-BEE0B8109FFF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7C5D4C-BCAC-99A5-7E1C-25A2C7BACA19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C156C8E4-A07B-22E1-4F1F-B77B1F9E13FE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059F4FFC-D2F5-D0B9-F90F-99D47C078E93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1116B45-9D5F-7A9E-CDDB-0D8A586FC52E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E0428CC-F068-3D92-19D5-39B52B128A8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CA5DDBCC-8CCF-3CD0-56D4-F10EAF85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8B72FA01-099C-5877-DB57-E6038552C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A1BF956-AEF3-DDF7-4787-5973736C757B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9C99863-5B1F-219D-B252-D6FBB19E951E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82E2E814-EEEC-7C94-C038-999F67B29D75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76A2671C-3FF0-1874-4BC5-24ED1FF4696C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01EE5AB0-A202-BEE2-93D7-13D2A45E1D64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DA9F41F0-A9B4-9084-5330-D68A8D55DB74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494B626D-54F8-A039-C990-F31DD8CBADF0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50E0577C-356B-BB75-2C22-95CAD5D4B5FD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3FE66B8-6D60-4109-CE5A-9CDB7AA04827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8EF9D929-69A1-D330-C93B-0A4F14A97718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B4EE0DE-13A4-D4C7-D901-C66907C0D010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BBA4EEB-EAD3-D5A3-D406-FC1DE7829A53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5C7CDE41-6250-3FA6-1B73-B045BF9D8159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DF5FA12F-A122-B5EB-889B-F5CB79AF9C0A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39C021AC-2581-C5EA-4FF7-26B07D3F8086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58C557CE-2CD4-41F6-2ED2-45E1CB353B9F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89F70A-6638-A9E8-B208-9A0A6B01B0C0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X:</a:t>
            </a:r>
            <a:r>
              <a:rPr kumimoji="1" lang="ko-KR" altLang="en-US" dirty="0">
                <a:solidFill>
                  <a:schemeClr val="tx1"/>
                </a:solidFill>
              </a:rPr>
              <a:t>이미지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y:</a:t>
            </a:r>
            <a:r>
              <a:rPr kumimoji="1" lang="ko-KR" altLang="en-US" dirty="0">
                <a:solidFill>
                  <a:schemeClr val="tx1"/>
                </a:solidFill>
              </a:rPr>
              <a:t>클래스의 레이블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solidFill>
                  <a:schemeClr val="tx1"/>
                </a:solidFill>
              </a:rPr>
              <a:t>h_y:side_information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12B303-ECCB-2AC5-350E-90BEC113D5A5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7540FFF7-BE22-9DC7-4E7F-C7BF43CBA3D9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38C033E7-420C-172C-56FD-C257E0437859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E00E065E-61A2-0872-0F6D-3F482299FC7C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008C2E4A-D23B-FEE7-5240-3EB167521FD5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1E7A1D6-30B4-C08C-8984-A726DDA32ADB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pic>
        <p:nvPicPr>
          <p:cNvPr id="5" name="그림 4" descr="텍스트, 스크린샷, 포유류, 얼룩말이(가) 표시된 사진&#10;&#10;자동 생성된 설명">
            <a:extLst>
              <a:ext uri="{FF2B5EF4-FFF2-40B4-BE49-F238E27FC236}">
                <a16:creationId xmlns:a16="http://schemas.microsoft.com/office/drawing/2014/main" id="{9992576A-3554-902E-2D1F-8FAF5D6FC3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0249"/>
          <a:stretch/>
        </p:blipFill>
        <p:spPr>
          <a:xfrm>
            <a:off x="3190568" y="3429000"/>
            <a:ext cx="5617530" cy="21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2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63224-410D-6970-F55A-4047B3352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69C3D39F-0AC2-DB82-9421-AE3342F50FA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2027A86-6FD8-5291-960B-5C812DAC631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75B8AC2-C220-0C86-5F8E-A64E197640BC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57E5165-18EC-65C1-C4F6-773D914568A4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64E4FB4-7A7F-EFDE-9422-4984AE3FEFC6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884008F-80CA-2BB3-04C1-71C808E96D8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7B3206-9131-CFE8-F9C0-2D7B8C32AE81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B4749B8-FF75-24A6-08A9-5E512C9650F0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96F9DE0-C642-80D3-754B-C55518E8AA84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3AE5DD-C87F-DCBE-1F46-7EA8E3683C7D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256B6E9-075A-1E1C-2217-5569C877512B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A24E5E5-407C-082C-5334-8AA4577114D0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E2966004-8A44-C951-C9CE-0BA1B4F196B7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C85383D-D6D1-FE48-BDE3-9433E6ECC1E2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AB2EBF7C-84C8-4E1E-5174-A6A42EC36C48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BEFCC378-C4FB-3597-E433-5978094F7983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82A764C-7B3D-D14E-3836-13299618E5C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4B73C9-9366-7249-81F2-39640BD4CAF8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71BAAD-9E0D-9C87-8BBD-5AFCC3A85C01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BB57AD34-D483-B14B-F3D7-57E200414585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680E7DC-4895-87B9-3790-DFEB938FF5C5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215F4D-B106-0416-7570-86BE8B6BB749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775AB6C-F526-5A25-4D92-6D597849969D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E2F16C-7930-D0C9-6935-947E15B35CD4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88D7D-D1A9-1975-88E2-E7F600B1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9FD0CA6-E8F4-F2E8-CAE4-F24269648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95ECD859-C895-C107-2B03-38955790B62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862AA87B-6320-83EA-ACFB-13A10079791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7825B671-25AE-E309-3190-5FD6DC87DCBE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6B0F78-5BFB-8DB3-5E69-E19D41AB5C0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223DD578-53EE-75E8-7C44-BE8E92737A42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B9CC9F5B-8F52-8719-6AD7-DE66FFAB3198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D65C6FA-F6CA-EE60-2262-650987BE5CD6}"/>
              </a:ext>
            </a:extLst>
          </p:cNvPr>
          <p:cNvSpPr txBox="1"/>
          <p:nvPr/>
        </p:nvSpPr>
        <p:spPr>
          <a:xfrm>
            <a:off x="1092504" y="1496773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Zero-shot learning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AA730BB-B15F-A0EC-2F43-195EA2FCCF2D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DB5A3F45-E689-2309-52AC-FD94C9C9E9D1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7E19D205-23CB-CCA6-8391-11C03EA86AF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7A3D96EA-26FE-CBF0-5D2B-BBB910A25EB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8AB0691-7257-DB5F-1B3F-1A1A6A3CFD2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A610AEF2-632D-1DE4-54BC-CFCEA085BF4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340CC94-612D-58FE-BA22-D3601112886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87FB93-9C32-341A-D60E-23F3A5B4C52F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F28B4C42-3D87-3BC5-8814-2413B278BBE2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085F7AE8-56DF-BFFA-1EE6-8449133098AB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3D5CDFD-D041-969D-A09F-4A4D916FC2B5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054D99F-1E1F-FB05-5EAA-36DFCE65E64C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54489EE9-C295-A4AE-BF84-A1AB6097DAD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BCD0650E-BC0A-50EE-9FC3-0A7011D06B4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E2E0335-FCB3-DEF5-22FD-58E40B141F0C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5E810C03-A4D1-A550-1D3A-9CFB1066716B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4D631545-5919-F57C-7901-56F351742E6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86DA80D9-EE4D-6C25-8069-FFB2206A6A5A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90438758-5A49-7448-B5DD-FBB54EEC1E6F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C3C4CC8-BCFB-8D68-46F4-FF9E9F2CF3C4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C9436356-5964-5DDA-7298-82ABF0136D86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E0195719-AA50-78C6-83E3-98D906B9F4F5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BD26BF4-563B-6D29-6858-2CAE79245283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EA7E5DE0-AA08-16B5-C1FC-BF617EB32B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13D53B88-9E72-BE59-FE59-B23FF6AFE71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DF4C3AFA-EA9F-F918-CB80-0FF421C753BA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10686EB-C588-9C15-FBFF-30BB727257ED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C8A5A48C-6260-5E31-06BC-78C95D018ECC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989F9E-4FF1-9A0A-57F9-083D84C638A9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00744CD1-2190-9255-C046-E430AF4AB8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C266E01-A27C-DF56-4993-F8291A713553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557BD3FB-9B39-B5B7-B13D-960DC135791F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F242C15-E96F-34A4-8AAA-C731FFF7A3D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0EFA268E-49EB-DDA5-F2ED-C08FB975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7306F7D9-D352-7532-32AF-5D2B7D492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5E2C4A4A-0155-1683-0CBB-C80B2F4B65FC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F5E490D7-C90F-5691-848C-8826D572265C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25BFC19-2242-9681-16D9-00476C349D0C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A0AEBB3C-C8DA-2C0E-BD86-8E8D00528C85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059F2573-EB75-73E0-774D-A8A56E9EA8C6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382FC87A-02C8-D032-679A-D3629A89F8EF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128CE99C-5A30-B20F-6760-2110090E4CF2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E9D6A580-F657-8AAB-80AD-F60248E54E3F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8FEE3454-02A9-06E0-30FE-E043BC99167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8B42BE4-C579-CF95-6282-D11B68D062A7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C1F25B02-2302-3BD1-1BD6-EE4E576482E8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B256C88E-2511-BE63-552C-6B0DB8608F19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4B859DB7-E03D-51A1-0D66-AE354159E13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D2DDD337-3087-1F7B-5A44-D32C7D304C6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4B762866-0BD4-8248-F69B-C3BD78AA48B2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D11A43E0-B179-3EBD-A824-AFA788CF9CF6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679CB7-9C9E-CD6A-0458-D6AD835419A9}"/>
              </a:ext>
            </a:extLst>
          </p:cNvPr>
          <p:cNvSpPr/>
          <p:nvPr/>
        </p:nvSpPr>
        <p:spPr>
          <a:xfrm>
            <a:off x="922168" y="1862794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F574C1-4C01-D661-D932-26A20DB2A0C0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5C1EE161-8588-D555-7295-3E9F83212998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1919FF27-42B6-C020-B60E-FB1207A40077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AF7C3AC5-40E8-E78E-9A38-5B46F4E63902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7903DEFF-88F6-174D-438A-E12A536B3260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35E8CDB-8CD8-50D2-5EA8-7F1F1B7D32DD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1C0AD-691F-0874-82C0-237BF50868E4}"/>
              </a:ext>
            </a:extLst>
          </p:cNvPr>
          <p:cNvSpPr txBox="1"/>
          <p:nvPr/>
        </p:nvSpPr>
        <p:spPr>
          <a:xfrm>
            <a:off x="980876" y="2037731"/>
            <a:ext cx="9476954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attributes(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Side-information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에서의 특징을 값으로 갖고 있다</a:t>
            </a:r>
            <a:r>
              <a:rPr lang="en-US" altLang="ko-KR" dirty="0"/>
              <a:t>. </a:t>
            </a:r>
            <a:r>
              <a:rPr lang="ko-KR" altLang="en-US" dirty="0"/>
              <a:t>그리고 이러한 특징들을 </a:t>
            </a:r>
            <a:r>
              <a:rPr lang="ko-KR" altLang="en-US" dirty="0" err="1"/>
              <a:t>위키피디아등의</a:t>
            </a:r>
            <a:r>
              <a:rPr lang="ko-KR" altLang="en-US" dirty="0"/>
              <a:t> 사이트에서 가져올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Hierarchy similarity measure (</a:t>
            </a:r>
            <a:r>
              <a:rPr lang="ko-KR" altLang="en-US" dirty="0"/>
              <a:t>계층 유사도 측정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계층 구조 내에서 두 개의 노드</a:t>
            </a:r>
            <a:r>
              <a:rPr lang="en-US" altLang="ko-KR" dirty="0"/>
              <a:t>(</a:t>
            </a:r>
            <a:r>
              <a:rPr lang="ko-KR" altLang="en-US" dirty="0"/>
              <a:t>클래스 또는 속성</a:t>
            </a:r>
            <a:r>
              <a:rPr lang="en-US" altLang="ko-KR" dirty="0"/>
              <a:t>) </a:t>
            </a:r>
            <a:r>
              <a:rPr lang="ko-KR" altLang="en-US" dirty="0"/>
              <a:t>간의 관계를 정량적으로 평가하는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D7B6F7-6FF9-B34C-1553-67D52094B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21" y="4479775"/>
            <a:ext cx="4812848" cy="1928106"/>
          </a:xfrm>
          <a:prstGeom prst="rect">
            <a:avLst/>
          </a:prstGeom>
        </p:spPr>
      </p:pic>
      <p:pic>
        <p:nvPicPr>
          <p:cNvPr id="37" name="그림 3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FBA638D-3E4F-3C47-26F7-DB764D4727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019" y="4487659"/>
            <a:ext cx="4614393" cy="19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5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FDC67-5ADB-915D-E36E-CE2135E28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9A73374-FA50-BE4F-D7A7-AF47E3DEA9B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16028A0-0D53-A951-BFAF-D525D17832C5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EE185D4-03AC-85FE-A930-7D6F913ABBC1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9AA7204-3F73-1764-7BE4-36ECCDD6097F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9DD1FA-6A38-4D6B-9030-45CAC9CFC8A5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5A56C9-3CCB-FDBF-DA01-D640259304F0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5452BDD-4744-2108-C0A9-3D889706CBDB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B4388B5-2737-A584-037B-0D793A11BC1D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041988E-30C8-D940-DD4B-C913F8E3931F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5189B2-19A2-FCDC-5A19-8244A08E8221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050EBF0-412E-64AF-4460-B95428BAECF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AFBF870-528A-0D4A-F32F-ACF5EAF823A0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268068C-91B1-1260-DE38-F87360047EBD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501F2DA8-39D8-2291-7E19-D84C77996A7E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DA532130-AACD-546D-F521-A9117F3EFE67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A37D9F65-ED6C-DADE-2089-6E243B7D68C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D9249E-9551-762C-39D6-076CDF4023D6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895CAF-6CCE-7442-9412-392589F94DCE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9F0AE4-BDDA-140A-9BC2-8FFEC5A1DD45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39FBCDB8-359A-A47C-9300-47E27C3472F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50BBED-FF59-BC88-CB6A-3944F4D9058F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7A3FAA-2EA0-5190-A6BB-408DD0D1BAC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7E74CD-48DA-E3A5-5C03-55D0ACD956C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19B09E-2DC4-9487-B168-7FC1B79C6E07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79DC32-7F95-4130-50E0-43191A3F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9E359C0-2B03-6E39-A7F6-EFFC2D6E2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4968676-7A15-2850-A713-310E1A5C56BE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AD1CFEB0-8202-32D7-4E4D-AB777AD3143A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EFB8676-41A9-B539-12DE-1056A8DFC8F7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58A4A3-4548-6957-3171-E406043BFDFE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24459C91-7624-AD59-E797-1E495E8F3DB0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40B34556-49EA-23D7-1398-14580067A584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3369F4B7-D01B-4E98-861B-6B209A2E2AA0}"/>
              </a:ext>
            </a:extLst>
          </p:cNvPr>
          <p:cNvSpPr txBox="1"/>
          <p:nvPr/>
        </p:nvSpPr>
        <p:spPr>
          <a:xfrm>
            <a:off x="1092504" y="1496773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Embedding-based approach</a:t>
            </a:r>
            <a:endParaRPr kumimoji="1"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7ACE7AB-7CCB-1708-8571-E1F3CED76767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30942B9A-71C1-3DD7-3269-DB882193819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829017D1-8DEE-46EC-623A-C35FC43416F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0BB714-A296-BF32-1B68-CABF83143A0C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DFBC76E0-A126-009F-A247-918F8CE9EDB7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5F3B5E06-5876-E028-C8C8-9272F065B007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C6D274F-07BD-6DC1-794B-9165FAE08A8E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658019CE-5465-19BD-4779-9E85A3865DE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05F01D2C-4E40-BC6E-A45F-9296E61F7B39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DDF360E5-3234-A605-CDAE-5BA37C4E7BCE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9F3A5CD-273A-51BA-0F4F-6824E4820DF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2D01D2B-B530-D879-1AC7-AF0E12DC3810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3B7C876-10EF-92C1-66A9-14655C57F31E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5680F7C-4FDA-A50B-9AF1-948EE2315F02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815310C1-4525-F722-3D80-46DCDA28FE29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CEDABBA-C00C-A960-DFCC-2F31F937AD90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18AF01B1-3925-8987-A33E-E2E162116F4F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CF20694-ABBB-E203-7152-BD8B36952944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6B7036F4-4FDC-4775-9355-C8C1E2DE0226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AD8410C-9B9C-BBC9-1B6A-69B609C312D5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213AEF-89BE-A03D-8D62-C818EC3574BE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263FED64-6900-1A55-B41C-0DFE608782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DC94F9AC-6C27-E9AC-CF62-B9E4655D289F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675469A0-8452-3A26-EBF2-923B43CC314A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27A5DB98-CF82-F720-6216-57F48A1685E8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D93BCF97-2485-36E6-A4FE-E8B3D5DD5DD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F55EED1-5896-88B8-D73D-13BBE03314B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7347D88A-BC9D-93DD-5333-05DF0A5D8030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C74A11-E969-3635-CF05-7283CEF56276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32B4599-FA5A-887E-131A-C50BE2AC0C0C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9E8CB0F3-1433-4E4A-C42F-4AAFA96E21F6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B227B149-5E88-8837-E5A3-C5937E11D600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693B2BC-19FE-76A9-537E-7CEE093A8FD7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468A5556-BD76-42F7-5824-E2B94C2D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73879231-AC4C-AEF9-22A0-A3F29DEB4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109A84AF-E866-4C02-E04A-6B75F489DFA9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2FA9E51-D4D2-A663-EBF3-81E951ED022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C5F5373C-390D-E339-71B6-3EAB0218686A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32DA04AE-DA2D-1B84-339F-B06D162AF09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F4AED25-FDB1-BB97-114B-588582DA4571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A0DE80A2-3C8A-0255-5A2E-B17FAA4745CB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0121EA14-6A57-A498-0FDF-2B4D591B0938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454318F-149E-B03F-FA7B-DCBC4B8D01EB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F158FA70-6D57-83E9-75E3-BBD71C295575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D6C75C82-C509-F902-F1B6-57687B5970BE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7252355C-501B-7FAB-4979-DCAD1021232D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C2BC491E-CF17-B47B-0C66-67DDC627C723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63E56B0F-52D1-DA4B-C4EA-129079BBF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A139EF4-659F-81BD-9708-CF8B7911BE4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F5E6DBDB-5FF9-93F6-9496-1492A019A06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4E799002-38A4-EE0B-EC77-E43714043A5E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26638E-ED99-BFD9-3703-D4C216CA3D6E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Attributes</a:t>
            </a:r>
            <a:r>
              <a:rPr kumimoji="1" lang="ko-KR" altLang="en-US" dirty="0">
                <a:solidFill>
                  <a:schemeClr val="tx1"/>
                </a:solidFill>
              </a:rPr>
              <a:t>를 사용하여 각 클래스에 있는 정보를 </a:t>
            </a:r>
            <a:r>
              <a:rPr kumimoji="1" lang="en-US" altLang="ko-KR" dirty="0">
                <a:solidFill>
                  <a:schemeClr val="tx1"/>
                </a:solidFill>
              </a:rPr>
              <a:t>vector </a:t>
            </a:r>
            <a:r>
              <a:rPr kumimoji="1" lang="ko-KR" altLang="en-US" dirty="0">
                <a:solidFill>
                  <a:schemeClr val="tx1"/>
                </a:solidFill>
              </a:rPr>
              <a:t>형태로 변환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이때 이미지에 해당하는 의미를 가진 </a:t>
            </a:r>
            <a:r>
              <a:rPr kumimoji="1" lang="en-US" altLang="ko-KR" dirty="0">
                <a:solidFill>
                  <a:schemeClr val="tx1"/>
                </a:solidFill>
              </a:rPr>
              <a:t>embedding </a:t>
            </a:r>
            <a:r>
              <a:rPr kumimoji="1" lang="ko-KR" altLang="en-US" dirty="0">
                <a:solidFill>
                  <a:schemeClr val="tx1"/>
                </a:solidFill>
              </a:rPr>
              <a:t>값이 있다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5B6283-5922-0CBE-9510-753218B137F2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7F976A8A-6070-BA59-9D77-64C53E850050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A01E8247-9662-0876-92D4-F796416D4E5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31BCA3D-58A1-A9D0-E91C-D0E9DD275A2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235F5B1-2123-E3DF-7F15-056D442DFE9F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DBA84E-7709-260B-BDB3-30CF82ED5EAF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pic>
        <p:nvPicPr>
          <p:cNvPr id="5" name="그림 4" descr="텍스트, 포유류, 스크린샷이(가) 표시된 사진&#10;&#10;자동 생성된 설명">
            <a:extLst>
              <a:ext uri="{FF2B5EF4-FFF2-40B4-BE49-F238E27FC236}">
                <a16:creationId xmlns:a16="http://schemas.microsoft.com/office/drawing/2014/main" id="{81111274-A5C1-27BE-C947-83D147670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160" y="3111273"/>
            <a:ext cx="5582429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4406F-3FB6-4BE4-8E44-F1F253B49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5E8EBE-F677-ABD5-E950-78E2BE03EF0F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94A51B2-49CE-A390-789C-7EAA55FC03DE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A1981A5-37C5-5D58-CCCA-B0A014BC4132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BAE01F7-2CDC-E782-FFD0-87D9C34C368A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74E8337-C188-4495-CD33-A9E8E576E778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F764019-96BA-9233-DE09-A98ED1E48B1C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636E39-082B-C407-1781-201513C5CE1E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1F1ABDD-64BD-737F-84AB-8D72B237044C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55212C0-907F-564C-7108-D8B459E94CCF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966AA1-6369-A4A8-D818-EF21FC59A79E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F799315-8135-915F-B4CD-1C95C2055769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2224B4E-E1A0-C347-3C06-58DB039779D9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EAD7BB1-0E90-5D3E-C588-847F0F996E23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CF089283-8A9B-1BE2-CE11-FD53FBBBE0F8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6E2C56E-A13B-3E34-2604-6B0BA691CBDD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C06666F-0450-FB2C-6F8B-E3771ED86343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8ECE5B-42B5-1BBD-254A-1D41F2682FF6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55517-8307-936E-5DA5-508C3244730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BD4AC4-095D-FCE2-EC52-8BDFE185813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B3DDF472-618A-0E37-8FD3-6BBAB5A89BCA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0574C0-97F1-2DBF-34D0-9E067EBC6A24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4C6A15-86D5-175E-86F0-3F664923F19C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7EF653-C966-A581-05B3-3DA5254A71BC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9AD56E-C3F9-8DDC-1D98-1470236E5D32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32BAC-7C33-F4ED-8552-DE93BFF0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47E9635-9F4B-9039-B72F-30EBA48DE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0DAB2A99-582C-95BF-376F-8DBBF1943C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A531C203-455C-1A72-C4A9-0E92619C612B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087A6C2D-36AD-0C83-03C7-DF555A7D6161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5EAA12-6F61-5F9D-1B12-DCEC2DC63EF0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019539E7-AABA-0973-B89D-ECF600FA99D8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37184695-B426-41CD-469E-E55B1D421706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4BB9501-C8FA-B779-A29D-C2B711191B68}"/>
              </a:ext>
            </a:extLst>
          </p:cNvPr>
          <p:cNvSpPr txBox="1"/>
          <p:nvPr/>
        </p:nvSpPr>
        <p:spPr>
          <a:xfrm>
            <a:off x="1092504" y="1496773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Embedding-based approach</a:t>
            </a:r>
            <a:endParaRPr kumimoji="1" lang="ko-KR" altLang="en-US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EBD36F4-A6EA-C931-787F-E7EC331638FC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1A32C77-4F20-2413-D69F-E76B080FA5BC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21B6AD72-284E-E04D-0057-3D2E2E041CE5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446FC64A-D4D6-BC65-C50A-DA8C2BDEB104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1D73AD77-AE48-A577-F281-B036DE034814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7EB95776-3E83-57CD-83A7-F4BAC44FE32F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BBB2908-4B95-A565-707D-699A6586FC1C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37C7243C-FA92-397D-9EC9-50D1DFDCEEFB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E498CCD-EE41-4DD4-0B1A-9A72BDC72F62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8266B304-52D2-E044-665C-4C747ED134B6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A36DAFD-4251-44BE-B005-158655785412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699E1CD-5EB8-6882-AB3C-F1430448277E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F0BADB1B-43FD-4883-6202-81A1A3A36D8F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8FF7EA8-6A75-9719-A22A-8D61B5C2FED4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22C8CE89-CB1F-FCB7-DA22-52CFDEDB9447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4CB884D9-1951-41CE-E1EC-248659F4543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C36FE8C3-2FA3-A01C-D173-D9BBFFE2EF5F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48211CBE-0850-E778-53BC-28EC0AB2D1E7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6CDF599-5615-CD44-2365-1B65F07BC1D3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49B59A48-6EEB-9AA7-5B8D-862DCF516CE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A64226CF-B33F-C5F9-3C9F-20BEAAB9630C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0446BC3-45B1-3DF6-409C-F6DE9466CB36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574E8DE2-A778-053B-EB9A-0EECE00F0F2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0695A627-E231-A6AB-0297-E83DAF4AD71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66EAF499-6FC7-9656-97A0-D9128933CE2D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B10B72DA-A76E-255A-C393-2535800A3E5F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8947F142-B2F5-3504-8D91-610FABC32391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AFAECA64-0079-4343-707C-FFBDC7793F55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3B5A28-1886-D607-CD98-460485989E19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0B080F95-22EB-F755-D68A-1D72CA33589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093D26E2-1AD8-F445-999C-F03B210FDAD1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34B64A21-1555-EB55-C9D6-D47A5D160E99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24B6794-42A2-4FFB-EC0D-F427C827A588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D8DC9699-741E-4BBF-93CF-3D21B29B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25AE0369-1064-A7B9-370B-53672F58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6084734B-6915-1DC1-7DC7-B60EDF4A693D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3459F6A1-7677-4BDE-EB22-5FEB60664FA0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17AA80A4-70A5-BD5A-035F-77461D41D971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097744E-8823-4736-C6BC-DA2492C86361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81C0E06F-4CC2-DD61-C403-47F0E4471632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EE5AA84-0CED-F4F2-A63E-228E8A271B90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5EC28486-6E74-8E40-92FF-DF36FD895F1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7FA08A41-3EA1-9BA5-BFF3-36EFCBAA15CB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9603AC29-7A17-C166-916A-E4D3DF24C403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67FCA8F-9915-19FA-9A70-7F0A2CF9B3FC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6F4D0C81-F00D-6025-84BA-FBF66680121F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CAACE28A-CB8E-8492-8E82-DBA8E8C571E1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6BBF6337-5EC5-8736-E582-8C2E3BF2075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22E48A34-22A3-B2C9-8452-A240DA92BB4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B5E9905-2C78-7953-1387-4AE1A03CF89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3BDDE43B-0C88-1525-B255-88A796F642F3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1C7013-D16E-B728-003B-4C3C4AA3226C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C8C5DD-63C5-C695-1F03-DBEE40C29560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C6DA4647-6170-9F71-6017-2B9BD05F213A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A325CE7D-0CCC-EDB3-6A1B-A5E220EBF066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EB9C5E53-1D8F-91BD-7DC3-E07E3DE092E1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CBAF47EB-9348-5C07-2B5A-E1772519A53C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0E869DB-D771-8939-4F31-6F3E748CA91A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20262-851B-8B45-E45D-2AE0C699247F}"/>
              </a:ext>
            </a:extLst>
          </p:cNvPr>
          <p:cNvSpPr txBox="1"/>
          <p:nvPr/>
        </p:nvSpPr>
        <p:spPr>
          <a:xfrm>
            <a:off x="999438" y="2093793"/>
            <a:ext cx="9567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이를 통해 학습 시 관측된 데이터가 없는 클래스 값이더라도 </a:t>
            </a:r>
            <a:r>
              <a:rPr lang="en-US" altLang="ko-KR" dirty="0"/>
              <a:t>, embedding </a:t>
            </a:r>
            <a:r>
              <a:rPr lang="ko-KR" altLang="en-US" dirty="0"/>
              <a:t>값을 학습해 라벨 예측을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A55EF14-A499-323A-AA17-BBAB105C0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330" y="2877815"/>
            <a:ext cx="7996536" cy="34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DAFD6-1C73-0B07-D393-A880C270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F28DE5-8FD9-3008-9453-D689CE0BEDEB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D4B97BE-FD75-ACD8-FE97-CA6EE8B3BEF4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4661A79-F703-384A-538B-4276451E5E19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2050AE-7F87-5E96-E92C-BA5ED414CD8A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5986E0-E0D5-5377-A464-1BFA6F51B379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ED6B613-CA6D-BA6B-4170-64B18E24C036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840E5-DCE6-B44A-C819-118E14D818CE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2D52AF-765B-BBEB-A3D0-8E716E17A1CA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510A67D-05C3-E70D-5438-A66573AC6BF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B59860-94D2-A151-B476-1902F4897C9E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EB56932-ED35-B926-294B-5EC1B0C61BAF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454B687-9F95-070F-D90B-91BF1C9E8C8B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C11EDC2-8C6C-E546-F2D1-18150B61D132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E473C25B-7FF2-BDC2-C746-A1DAC40AE247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420AB54-B698-E527-F87D-1F8F656AE851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6E594BB4-EA9D-BBED-A06A-66A389363742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6823A4C-25CC-9065-0E96-42E9D6A65DA8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90D7F1-D48D-6396-FFC8-5F53C90BD1C3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B7C87-88C6-8465-CFCA-EA587C118904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B92C327-2D64-26EC-661C-DD268F050B96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99ED4AF-7CFA-76FF-1F0B-0256A9061F4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242BDC-0C25-549F-CAED-4AE8D982CA5C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E5E693-D705-6EA9-27F4-ABA505F3C904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642319-DF39-B324-4C35-33D83FBADE9D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CBD4E-F5D6-A58F-C5C9-36AD8C7E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D8BF30F-F6A8-1EE0-E26F-8A385DE5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EBBFA406-0C3C-ECD3-B537-2EBE26578518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B5AC66C-CE2D-E1B7-0E90-10DAEE5DA3F0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EB2823E2-5435-8B47-BC0D-E2F91CFBC9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DD1B27-3F65-940E-2219-2B9BCF6291DA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A81D93B3-2EA5-9E59-657F-F0980192AE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105CE463-9EE5-C4A0-6334-0303CD6BD94B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8B2EF66-A87D-4D35-840D-F2AD4D386E52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2AB1BB4-CED2-F7E1-FB29-5B24F2BFAA55}"/>
              </a:ext>
            </a:extLst>
          </p:cNvPr>
          <p:cNvSpPr txBox="1"/>
          <p:nvPr/>
        </p:nvSpPr>
        <p:spPr>
          <a:xfrm>
            <a:off x="968492" y="1450480"/>
            <a:ext cx="58439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 예시</a:t>
            </a: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2D923D1-2959-85D0-EBBA-77A1167C24E4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87E1B9D-F373-39D2-EFBA-A1446B5E4EC3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750F8FC0-3AA4-4E3F-B155-5CF6108EF062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823962-ED4E-89A6-EDB0-0AD8D68C57F4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2CDAFAB-8929-F2A3-E723-2B094B7D6FEE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39F58666-CE83-F27A-ED5A-84F283F50C1E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CF289F28-7F56-E662-EF0A-3023D5483245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767910D0-1DB6-2DCA-17A6-DEB98BA07E3F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7A81E10D-6F6F-BB52-213A-910C49F13644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4731ADE-57B7-31D0-B5F5-7FCDC1B0A2BF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669C38D3-4D63-8E88-BACF-7B1716B53307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D9A6B020-09C4-65AE-60FD-6B1A351C85BC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F5DD415-02A7-5175-765C-D73DF0327FC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4054377B-0377-FBBB-81C2-8E124A1C371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F199CD1D-927C-4C0B-92C2-3FFC4FC6C362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77106BF2-DB13-C527-A90D-2EC59E8B19FD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57B48CD-E85C-3B32-82D3-0F546BAFF5C0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208290C4-24BA-9E70-7877-9553D9692BD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E9352928-0589-B296-0F28-C6816A0A5AE4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9B3296CD-EA4F-FCAE-6651-58DB5DFCDF7A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E9BEC81-8956-10E8-C8D0-6CA6455C775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FD0B5E50-7E8D-B7A1-5265-70C70023B7E8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1F001E6F-695A-FDEF-DA3C-E92397C07C54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3F65FDB4-E085-61D8-EFB0-90F979C8DDA8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276575D0-FC02-0D4D-CA01-ACBFF97ED8D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626273C6-DDDD-1511-A9CF-67406A9B559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C367F04D-BEC1-A8D4-C93D-0B4864A5818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0B1687-3FAF-C28B-30E0-C29710A6E686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68D5604-6112-2556-2DF3-44F10A2B2F86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02393A57-BD6E-7619-2F48-B2DD046B4108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292348BC-2F7D-75B7-D676-C49039C4166F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6E8DE0F2-B618-88BE-D264-C52150C4857A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846059B1-12B7-710B-05B5-17BE65AF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- 7/8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9D3E1C7F-1775-BC57-902D-B51DB0AEE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F509C2A0-6DB7-AE1E-4718-1FEBD2B98253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CD2547AB-1AE2-7F2E-F5F1-A77295278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CCCC3A16-F36F-E296-A241-D5BFB4289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EB0F9229-ED98-63C7-A0CA-8C9C819CB09C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30F06BC-9424-30CD-CF1F-A0342368D8E5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3CB790B5-8725-3425-A3FB-95FBD0D8FCF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4F0D7B63-45C5-821E-AEBB-2E2C8DFB97B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8297C021-E7C7-2CE5-578E-9BA35849D58D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B82B9B81-22B4-439E-3132-0AB857709596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C9D64B58-E42E-FC3D-8744-9D68F88AB24A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427BC74-FAA6-2F7A-878A-0EACE4990957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E7A8BC-FC99-F8D1-26BE-62119F20AF5C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17B95389-CA8C-2030-B6FE-E32532AB8EB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BD29A0F1-4391-64E4-2672-0A6877A1B874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95586CF8-5418-D1A8-5FD4-1768AB18DDA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A54D71E-2404-B905-F917-C35B09BE90A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92781577-D969-47FB-758F-F3CFD776B328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07CDE774-1133-EE00-E80A-997E9EFFD3AE}"/>
              </a:ext>
            </a:extLst>
          </p:cNvPr>
          <p:cNvSpPr txBox="1"/>
          <p:nvPr/>
        </p:nvSpPr>
        <p:spPr>
          <a:xfrm>
            <a:off x="11279467" y="392753"/>
            <a:ext cx="65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별첨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74CC87-39BF-BA1A-5742-5BBBF935B518}"/>
              </a:ext>
            </a:extLst>
          </p:cNvPr>
          <p:cNvSpPr/>
          <p:nvPr/>
        </p:nvSpPr>
        <p:spPr>
          <a:xfrm>
            <a:off x="899309" y="185613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-apple-system"/>
              </a:rPr>
              <a:t>“frontal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-apple-system"/>
              </a:rPr>
              <a:t>이미지 에서의 </a:t>
            </a:r>
            <a:r>
              <a:rPr lang="en-US" altLang="ko-KR" b="1" i="0" dirty="0" err="1">
                <a:solidFill>
                  <a:schemeClr val="tx1"/>
                </a:solidFill>
                <a:effectLst/>
                <a:latin typeface="-apple-system"/>
              </a:rPr>
              <a:t>resnet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-apple-system"/>
              </a:rPr>
              <a:t>으로 돌리고 성능 지표 분석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-apple-system"/>
              </a:rPr>
              <a:t>”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-apple-system"/>
              </a:rPr>
              <a:t>에서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병합된 데이터에서 이진 레이블을 생성</a:t>
            </a:r>
          </a:p>
          <a:p>
            <a:pPr algn="ctr"/>
            <a:r>
              <a:rPr lang="ko-KR" altLang="en-US" b="1" i="0" dirty="0" err="1">
                <a:solidFill>
                  <a:schemeClr val="tx1"/>
                </a:solidFill>
                <a:effectLst/>
                <a:latin typeface="-apple-system"/>
              </a:rPr>
              <a:t>단계때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ystem-ui"/>
              </a:rPr>
              <a:t>normal'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인 경우에는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ystem-ui"/>
              </a:rPr>
              <a:t>0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을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ystem-ui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그 외의 값에는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ystem-ui"/>
              </a:rPr>
              <a:t>1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을 할당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system-ui"/>
              </a:rPr>
              <a:t>-&gt;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system-ui"/>
              </a:rPr>
              <a:t>zero-shot</a:t>
            </a:r>
            <a:r>
              <a:rPr lang="ko-KR" altLang="en-US" b="1" dirty="0">
                <a:solidFill>
                  <a:schemeClr val="tx1"/>
                </a:solidFill>
                <a:latin typeface="system-ui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system-ui"/>
              </a:rPr>
              <a:t>learning</a:t>
            </a:r>
            <a:r>
              <a:rPr lang="ko-KR" altLang="en-US" b="1" dirty="0">
                <a:solidFill>
                  <a:schemeClr val="tx1"/>
                </a:solidFill>
                <a:latin typeface="system-ui"/>
              </a:rPr>
              <a:t>로 대체 가능</a:t>
            </a:r>
            <a:endParaRPr lang="ko-KR" altLang="en-US" b="1" i="0" dirty="0">
              <a:solidFill>
                <a:schemeClr val="tx1"/>
              </a:solidFill>
              <a:effectLst/>
              <a:latin typeface="system-ui"/>
            </a:endParaRPr>
          </a:p>
          <a:p>
            <a:pPr algn="ctr"/>
            <a:endParaRPr lang="en-US" altLang="ko-KR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D68CB6-EFC1-D91D-56C4-45A1DDC7AEB5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5" name="오각형[P] 102">
              <a:extLst>
                <a:ext uri="{FF2B5EF4-FFF2-40B4-BE49-F238E27FC236}">
                  <a16:creationId xmlns:a16="http://schemas.microsoft.com/office/drawing/2014/main" id="{F3E09213-489E-CE27-1FA2-1D1F99C1BC8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3">
              <a:extLst>
                <a:ext uri="{FF2B5EF4-FFF2-40B4-BE49-F238E27FC236}">
                  <a16:creationId xmlns:a16="http://schemas.microsoft.com/office/drawing/2014/main" id="{E3616CD2-DDEE-6974-0AAB-FF167AFD5B6B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4">
              <a:extLst>
                <a:ext uri="{FF2B5EF4-FFF2-40B4-BE49-F238E27FC236}">
                  <a16:creationId xmlns:a16="http://schemas.microsoft.com/office/drawing/2014/main" id="{8ED23CF8-8EEB-B138-0BA2-5ECB3421A697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오각형[P] 105">
              <a:extLst>
                <a:ext uri="{FF2B5EF4-FFF2-40B4-BE49-F238E27FC236}">
                  <a16:creationId xmlns:a16="http://schemas.microsoft.com/office/drawing/2014/main" id="{3DB3EC90-A5A3-EB2B-A396-D2CA878D8908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B43F96-1342-4008-6BEF-C3ECE435EF84}"/>
              </a:ext>
            </a:extLst>
          </p:cNvPr>
          <p:cNvSpPr txBox="1"/>
          <p:nvPr/>
        </p:nvSpPr>
        <p:spPr>
          <a:xfrm>
            <a:off x="1644468" y="416030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762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464820" y="381000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914FB35-D197-44DA-8E5E-E5BDF5D4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011078"/>
          </a:xfrm>
          <a:custGeom>
            <a:avLst/>
            <a:gdLst>
              <a:gd name="connsiteX0" fmla="*/ 0 w 12192000"/>
              <a:gd name="connsiteY0" fmla="*/ 0 h 4011078"/>
              <a:gd name="connsiteX1" fmla="*/ 12192000 w 12192000"/>
              <a:gd name="connsiteY1" fmla="*/ 0 h 4011078"/>
              <a:gd name="connsiteX2" fmla="*/ 12192000 w 12192000"/>
              <a:gd name="connsiteY2" fmla="*/ 3428999 h 4011078"/>
              <a:gd name="connsiteX3" fmla="*/ 10857053 w 12192000"/>
              <a:gd name="connsiteY3" fmla="*/ 3428999 h 4011078"/>
              <a:gd name="connsiteX4" fmla="*/ 10857053 w 12192000"/>
              <a:gd name="connsiteY4" fmla="*/ 4011078 h 4011078"/>
              <a:gd name="connsiteX5" fmla="*/ 6373268 w 12192000"/>
              <a:gd name="connsiteY5" fmla="*/ 4011078 h 4011078"/>
              <a:gd name="connsiteX6" fmla="*/ 3268745 w 12192000"/>
              <a:gd name="connsiteY6" fmla="*/ 2531436 h 4011078"/>
              <a:gd name="connsiteX7" fmla="*/ 164221 w 12192000"/>
              <a:gd name="connsiteY7" fmla="*/ 4011078 h 4011078"/>
              <a:gd name="connsiteX8" fmla="*/ 0 w 12192000"/>
              <a:gd name="connsiteY8" fmla="*/ 4011078 h 40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011078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10857053" y="3428999"/>
                </a:lnTo>
                <a:lnTo>
                  <a:pt x="10857053" y="4011078"/>
                </a:lnTo>
                <a:lnTo>
                  <a:pt x="6373268" y="4011078"/>
                </a:lnTo>
                <a:lnTo>
                  <a:pt x="3268745" y="2531436"/>
                </a:lnTo>
                <a:lnTo>
                  <a:pt x="164221" y="4011078"/>
                </a:lnTo>
                <a:lnTo>
                  <a:pt x="0" y="4011078"/>
                </a:lnTo>
                <a:close/>
              </a:path>
            </a:pathLst>
          </a:cu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23146-E9B1-4F9C-9F15-E4C7CF604F47}"/>
              </a:ext>
            </a:extLst>
          </p:cNvPr>
          <p:cNvSpPr txBox="1"/>
          <p:nvPr/>
        </p:nvSpPr>
        <p:spPr>
          <a:xfrm>
            <a:off x="1673671" y="3845691"/>
            <a:ext cx="367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6DA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가천대학교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673671" y="4519078"/>
            <a:ext cx="508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94F9995-D8A3-4FFA-8DE3-3CC68B0C9F28}"/>
              </a:ext>
            </a:extLst>
          </p:cNvPr>
          <p:cNvSpPr txBox="1"/>
          <p:nvPr/>
        </p:nvSpPr>
        <p:spPr>
          <a:xfrm>
            <a:off x="1707146" y="5482871"/>
            <a:ext cx="554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Gachon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University – 2021 PPT Template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>
            <a:extLst>
              <a:ext uri="{FF2B5EF4-FFF2-40B4-BE49-F238E27FC236}">
                <a16:creationId xmlns:a16="http://schemas.microsoft.com/office/drawing/2014/main" id="{626BB956-6E39-4A7C-A6B9-75882B150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1000"/>
          </a:blip>
          <a:srcRect t="3945" b="39548"/>
          <a:stretch/>
        </p:blipFill>
        <p:spPr>
          <a:xfrm>
            <a:off x="1" y="-1933"/>
            <a:ext cx="12191999" cy="2341791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6B7FD5B-A127-8542-A28B-B84C2C83B980}"/>
              </a:ext>
            </a:extLst>
          </p:cNvPr>
          <p:cNvGrpSpPr/>
          <p:nvPr/>
        </p:nvGrpSpPr>
        <p:grpSpPr>
          <a:xfrm>
            <a:off x="922697" y="2026024"/>
            <a:ext cx="10277689" cy="4464896"/>
            <a:chOff x="2131812" y="2593704"/>
            <a:chExt cx="8106422" cy="3521641"/>
          </a:xfrm>
        </p:grpSpPr>
        <p:grpSp>
          <p:nvGrpSpPr>
            <p:cNvPr id="24" name="그룹 23"/>
            <p:cNvGrpSpPr/>
            <p:nvPr/>
          </p:nvGrpSpPr>
          <p:grpSpPr>
            <a:xfrm>
              <a:off x="7946387" y="2593706"/>
              <a:ext cx="2291847" cy="3521639"/>
              <a:chOff x="323850" y="2575355"/>
              <a:chExt cx="2021204" cy="3521639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323850" y="2944232"/>
                <a:ext cx="2021204" cy="3152762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 rot="2700000">
                <a:off x="1000514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1737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076473" y="2575355"/>
                <a:ext cx="500879" cy="606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Ⅲ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0840" y="3727979"/>
                <a:ext cx="1492154" cy="4126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계획</a:t>
                </a:r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485765" y="4495277"/>
                <a:ext cx="1698580" cy="0"/>
              </a:xfrm>
              <a:prstGeom prst="line">
                <a:avLst/>
              </a:prstGeom>
              <a:ln>
                <a:solidFill>
                  <a:srgbClr val="17375E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4960736" y="2593704"/>
              <a:ext cx="2291847" cy="3505603"/>
              <a:chOff x="2482216" y="2575355"/>
              <a:chExt cx="2021204" cy="348788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2482216" y="2926910"/>
                <a:ext cx="2021204" cy="3136333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 rot="2700000">
                <a:off x="3158881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0771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234840" y="2575355"/>
                <a:ext cx="500879" cy="603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Ⅱ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747565" y="3720531"/>
                <a:ext cx="1492154" cy="410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소개</a:t>
                </a:r>
                <a:endParaRPr lang="en-US" altLang="ko-KR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2644131" y="4499651"/>
                <a:ext cx="1698580" cy="0"/>
              </a:xfrm>
              <a:prstGeom prst="line">
                <a:avLst/>
              </a:prstGeom>
              <a:ln>
                <a:solidFill>
                  <a:srgbClr val="0771B5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2183537" y="2632602"/>
              <a:ext cx="2291847" cy="3482742"/>
              <a:chOff x="4640582" y="2586296"/>
              <a:chExt cx="2021204" cy="3482742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4640582" y="2916276"/>
                <a:ext cx="2021204" cy="3152762"/>
              </a:xfrm>
              <a:prstGeom prst="rect">
                <a:avLst/>
              </a:prstGeom>
              <a:solidFill>
                <a:srgbClr val="DCDCDC">
                  <a:alpha val="23000"/>
                </a:srgbClr>
              </a:solidFill>
              <a:ln w="6350">
                <a:gradFill>
                  <a:gsLst>
                    <a:gs pos="0">
                      <a:schemeClr val="bg2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 rot="2700000">
                <a:off x="5317247" y="2586296"/>
                <a:ext cx="667872" cy="667872"/>
              </a:xfrm>
              <a:prstGeom prst="roundRect">
                <a:avLst>
                  <a:gd name="adj" fmla="val 11680"/>
                </a:avLst>
              </a:prstGeom>
              <a:solidFill>
                <a:srgbClr val="36A4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08280" y="2592447"/>
                <a:ext cx="500879" cy="606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4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Ⅰ</a:t>
                </a:r>
                <a:endParaRPr lang="ko-KR" altLang="en-US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4802497" y="4486931"/>
                <a:ext cx="1698580" cy="0"/>
              </a:xfrm>
              <a:prstGeom prst="line">
                <a:avLst/>
              </a:prstGeom>
              <a:ln>
                <a:solidFill>
                  <a:srgbClr val="049BD8">
                    <a:alpha val="4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131812" y="3741471"/>
              <a:ext cx="2412382" cy="412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프로젝트 개요</a:t>
              </a:r>
              <a:endPara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313141" y="4627047"/>
              <a:ext cx="306227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620335" y="4645112"/>
              <a:ext cx="1171044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프로젝트 방향성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6AE2D-9024-B249-A412-B4FD27D1CC1A}"/>
                </a:ext>
              </a:extLst>
            </p:cNvPr>
            <p:cNvSpPr txBox="1"/>
            <p:nvPr/>
          </p:nvSpPr>
          <p:spPr>
            <a:xfrm>
              <a:off x="8305644" y="4964013"/>
              <a:ext cx="334042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BF90009-FAF3-2943-9E96-565DA0EC07FE}"/>
                </a:ext>
              </a:extLst>
            </p:cNvPr>
            <p:cNvSpPr txBox="1"/>
            <p:nvPr/>
          </p:nvSpPr>
          <p:spPr>
            <a:xfrm>
              <a:off x="8620336" y="4975284"/>
              <a:ext cx="1030700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기업컨택</a:t>
              </a: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여부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0CC638C-D280-9643-A56B-E3566E5CB7DD}"/>
                </a:ext>
              </a:extLst>
            </p:cNvPr>
            <p:cNvSpPr txBox="1"/>
            <p:nvPr/>
          </p:nvSpPr>
          <p:spPr>
            <a:xfrm>
              <a:off x="5311106" y="4627455"/>
              <a:ext cx="306227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65A30F-0908-324D-8055-1502230C6AC1}"/>
                </a:ext>
              </a:extLst>
            </p:cNvPr>
            <p:cNvSpPr txBox="1"/>
            <p:nvPr/>
          </p:nvSpPr>
          <p:spPr>
            <a:xfrm>
              <a:off x="5311106" y="4970999"/>
              <a:ext cx="334042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F8AA3CC-2006-CF40-AD29-9012B49AB042}"/>
                </a:ext>
              </a:extLst>
            </p:cNvPr>
            <p:cNvSpPr txBox="1"/>
            <p:nvPr/>
          </p:nvSpPr>
          <p:spPr>
            <a:xfrm>
              <a:off x="5654540" y="5315274"/>
              <a:ext cx="70702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도입효과</a:t>
              </a:r>
              <a:endPara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A9C1C0A-845B-5C4A-ADAC-1EB6E88A8662}"/>
                </a:ext>
              </a:extLst>
            </p:cNvPr>
            <p:cNvSpPr txBox="1"/>
            <p:nvPr/>
          </p:nvSpPr>
          <p:spPr>
            <a:xfrm>
              <a:off x="5311106" y="5306046"/>
              <a:ext cx="33530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572B5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1BF1ABF-EA79-C746-9DB6-6FCA2E63C5EF}"/>
                </a:ext>
              </a:extLst>
            </p:cNvPr>
            <p:cNvGrpSpPr/>
            <p:nvPr/>
          </p:nvGrpSpPr>
          <p:grpSpPr>
            <a:xfrm>
              <a:off x="2538942" y="4627454"/>
              <a:ext cx="1375665" cy="357516"/>
              <a:chOff x="1014942" y="4591596"/>
              <a:chExt cx="1375665" cy="357516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014942" y="4591596"/>
                <a:ext cx="306227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6ABC14F-8D56-8246-BDE1-4D94DA3EB839}"/>
                  </a:ext>
                </a:extLst>
              </p:cNvPr>
              <p:cNvSpPr txBox="1"/>
              <p:nvPr/>
            </p:nvSpPr>
            <p:spPr>
              <a:xfrm>
                <a:off x="1359907" y="4609253"/>
                <a:ext cx="1030700" cy="339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프로젝트 목적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8E0EAEE-46C4-0A4D-808D-4C7FC5642CF9}"/>
                </a:ext>
              </a:extLst>
            </p:cNvPr>
            <p:cNvGrpSpPr/>
            <p:nvPr/>
          </p:nvGrpSpPr>
          <p:grpSpPr>
            <a:xfrm>
              <a:off x="2538943" y="4970998"/>
              <a:ext cx="1094979" cy="344143"/>
              <a:chOff x="1014942" y="4935140"/>
              <a:chExt cx="1094979" cy="344143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8D208A-15ED-024C-94A0-B1BA991D05C1}"/>
                  </a:ext>
                </a:extLst>
              </p:cNvPr>
              <p:cNvSpPr txBox="1"/>
              <p:nvPr/>
            </p:nvSpPr>
            <p:spPr>
              <a:xfrm>
                <a:off x="1014942" y="4935140"/>
                <a:ext cx="334042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CE062A5-D7E5-2B4A-BE97-C9BFEBA5D7D7}"/>
                  </a:ext>
                </a:extLst>
              </p:cNvPr>
              <p:cNvSpPr txBox="1"/>
              <p:nvPr/>
            </p:nvSpPr>
            <p:spPr>
              <a:xfrm>
                <a:off x="1359907" y="4939425"/>
                <a:ext cx="750014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팀원 소개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D32D55-C4F4-A348-B187-B4D0E897D4D3}"/>
                </a:ext>
              </a:extLst>
            </p:cNvPr>
            <p:cNvGrpSpPr/>
            <p:nvPr/>
          </p:nvGrpSpPr>
          <p:grpSpPr>
            <a:xfrm>
              <a:off x="2538942" y="5329509"/>
              <a:ext cx="954636" cy="344143"/>
              <a:chOff x="1014942" y="4935140"/>
              <a:chExt cx="954636" cy="344143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378057-1C2A-BB48-902A-17E7B3393E14}"/>
                  </a:ext>
                </a:extLst>
              </p:cNvPr>
              <p:cNvSpPr txBox="1"/>
              <p:nvPr/>
            </p:nvSpPr>
            <p:spPr>
              <a:xfrm>
                <a:off x="1014942" y="4935140"/>
                <a:ext cx="335306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49BD8"/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C551F9-ACA9-E84A-BC4A-EB6F54E74ABF}"/>
                  </a:ext>
                </a:extLst>
              </p:cNvPr>
              <p:cNvSpPr txBox="1"/>
              <p:nvPr/>
            </p:nvSpPr>
            <p:spPr>
              <a:xfrm>
                <a:off x="1359907" y="4939425"/>
                <a:ext cx="609671" cy="3398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</a:rPr>
                  <a:t>팀 규칙</a:t>
                </a:r>
                <a:endPara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0621A5-9B84-BF4A-BD8B-C58F7DFE50D4}"/>
                </a:ext>
              </a:extLst>
            </p:cNvPr>
            <p:cNvSpPr txBox="1"/>
            <p:nvPr/>
          </p:nvSpPr>
          <p:spPr>
            <a:xfrm>
              <a:off x="8305644" y="5325512"/>
              <a:ext cx="335306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17375E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F8A13E-6BC9-4D4B-B339-B34429F39A8D}"/>
                </a:ext>
              </a:extLst>
            </p:cNvPr>
            <p:cNvSpPr txBox="1"/>
            <p:nvPr/>
          </p:nvSpPr>
          <p:spPr>
            <a:xfrm>
              <a:off x="8620335" y="5336783"/>
              <a:ext cx="750013" cy="33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수행 일정</a:t>
              </a:r>
              <a:endParaRPr lang="en-US" altLang="ko-KR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08E8135-D7F5-F049-8F30-51D2A389D6A5}"/>
              </a:ext>
            </a:extLst>
          </p:cNvPr>
          <p:cNvSpPr/>
          <p:nvPr/>
        </p:nvSpPr>
        <p:spPr>
          <a:xfrm>
            <a:off x="436888" y="407064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A022412-D80F-2249-81F0-AF183FC73FFE}"/>
              </a:ext>
            </a:extLst>
          </p:cNvPr>
          <p:cNvSpPr txBox="1"/>
          <p:nvPr/>
        </p:nvSpPr>
        <p:spPr>
          <a:xfrm>
            <a:off x="4185339" y="574436"/>
            <a:ext cx="366318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25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4024">
                    <a:schemeClr val="bg1">
                      <a:lumMod val="85000"/>
                      <a:alpha val="0"/>
                    </a:schemeClr>
                  </a:glow>
                </a:effectLs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 O N T E N T S</a:t>
            </a:r>
            <a:endParaRPr kumimoji="0"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54024">
                  <a:schemeClr val="bg1">
                    <a:lumMod val="85000"/>
                    <a:alpha val="0"/>
                  </a:schemeClr>
                </a:glow>
              </a:effectLs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id="{3106FC3E-934E-7E4F-AB21-F536B8E77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67" r="3442"/>
          <a:stretch/>
        </p:blipFill>
        <p:spPr>
          <a:xfrm>
            <a:off x="8844410" y="396466"/>
            <a:ext cx="2854838" cy="2215543"/>
          </a:xfrm>
          <a:prstGeom prst="rect">
            <a:avLst/>
          </a:prstGeom>
        </p:spPr>
      </p:pic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6F70D6FB-2B47-D64F-8B22-CCB388BDDF66}"/>
              </a:ext>
            </a:extLst>
          </p:cNvPr>
          <p:cNvGrpSpPr/>
          <p:nvPr/>
        </p:nvGrpSpPr>
        <p:grpSpPr>
          <a:xfrm>
            <a:off x="7215747" y="1770792"/>
            <a:ext cx="3016900" cy="4444563"/>
            <a:chOff x="2404869" y="2575355"/>
            <a:chExt cx="2098551" cy="3487888"/>
          </a:xfrm>
        </p:grpSpPr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28F85C7D-B4B8-5A4C-8C80-A943D8F8D489}"/>
                </a:ext>
              </a:extLst>
            </p:cNvPr>
            <p:cNvSpPr/>
            <p:nvPr/>
          </p:nvSpPr>
          <p:spPr>
            <a:xfrm>
              <a:off x="2482216" y="2926910"/>
              <a:ext cx="2021204" cy="3136333"/>
            </a:xfrm>
            <a:prstGeom prst="rect">
              <a:avLst/>
            </a:prstGeom>
            <a:solidFill>
              <a:srgbClr val="DCDCDC">
                <a:alpha val="23000"/>
              </a:srgbClr>
            </a:solidFill>
            <a:ln w="6350">
              <a:gradFill>
                <a:gsLst>
                  <a:gs pos="0">
                    <a:schemeClr val="bg2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6" name="모서리가 둥근 직사각형 225">
              <a:extLst>
                <a:ext uri="{FF2B5EF4-FFF2-40B4-BE49-F238E27FC236}">
                  <a16:creationId xmlns:a16="http://schemas.microsoft.com/office/drawing/2014/main" id="{2917E04B-D17E-334D-BEB2-D8F04D2D97AE}"/>
                </a:ext>
              </a:extLst>
            </p:cNvPr>
            <p:cNvSpPr/>
            <p:nvPr/>
          </p:nvSpPr>
          <p:spPr>
            <a:xfrm rot="2700000">
              <a:off x="3158881" y="2586296"/>
              <a:ext cx="667872" cy="667872"/>
            </a:xfrm>
            <a:prstGeom prst="roundRect">
              <a:avLst>
                <a:gd name="adj" fmla="val 11680"/>
              </a:avLst>
            </a:prstGeom>
            <a:solidFill>
              <a:srgbClr val="077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5D606FD-E579-C340-B234-507BB72AEA06}"/>
                </a:ext>
              </a:extLst>
            </p:cNvPr>
            <p:cNvSpPr txBox="1"/>
            <p:nvPr/>
          </p:nvSpPr>
          <p:spPr>
            <a:xfrm>
              <a:off x="3234840" y="2575355"/>
              <a:ext cx="500879" cy="603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Ⅱ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AB72A38-1F12-534B-A7E4-2E08DDE29AB8}"/>
                </a:ext>
              </a:extLst>
            </p:cNvPr>
            <p:cNvSpPr txBox="1"/>
            <p:nvPr/>
          </p:nvSpPr>
          <p:spPr>
            <a:xfrm>
              <a:off x="2404869" y="3545517"/>
              <a:ext cx="2022472" cy="748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Zero-shot learning</a:t>
              </a:r>
            </a:p>
          </p:txBody>
        </p:sp>
        <p:cxnSp>
          <p:nvCxnSpPr>
            <p:cNvPr id="229" name="직선 연결선 40">
              <a:extLst>
                <a:ext uri="{FF2B5EF4-FFF2-40B4-BE49-F238E27FC236}">
                  <a16:creationId xmlns:a16="http://schemas.microsoft.com/office/drawing/2014/main" id="{1BE6E4D8-604C-8C40-8888-D7E17D92D233}"/>
                </a:ext>
              </a:extLst>
            </p:cNvPr>
            <p:cNvCxnSpPr/>
            <p:nvPr/>
          </p:nvCxnSpPr>
          <p:spPr>
            <a:xfrm>
              <a:off x="2644131" y="4499651"/>
              <a:ext cx="1698580" cy="0"/>
            </a:xfrm>
            <a:prstGeom prst="line">
              <a:avLst/>
            </a:prstGeom>
            <a:ln>
              <a:solidFill>
                <a:srgbClr val="0771B5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66D7A691-1017-C441-A1C7-243B7484652E}"/>
              </a:ext>
            </a:extLst>
          </p:cNvPr>
          <p:cNvGrpSpPr/>
          <p:nvPr/>
        </p:nvGrpSpPr>
        <p:grpSpPr>
          <a:xfrm>
            <a:off x="2210082" y="1812502"/>
            <a:ext cx="2905707" cy="4415578"/>
            <a:chOff x="4640582" y="2586296"/>
            <a:chExt cx="2021204" cy="3482742"/>
          </a:xfrm>
        </p:grpSpPr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4631BE8-306E-7749-AB69-3BC69A6A0241}"/>
                </a:ext>
              </a:extLst>
            </p:cNvPr>
            <p:cNvSpPr/>
            <p:nvPr/>
          </p:nvSpPr>
          <p:spPr>
            <a:xfrm>
              <a:off x="4640582" y="2916276"/>
              <a:ext cx="2021204" cy="3152762"/>
            </a:xfrm>
            <a:prstGeom prst="rect">
              <a:avLst/>
            </a:prstGeom>
            <a:solidFill>
              <a:srgbClr val="DCDCDC">
                <a:alpha val="23000"/>
              </a:srgbClr>
            </a:solidFill>
            <a:ln w="6350">
              <a:gradFill>
                <a:gsLst>
                  <a:gs pos="0">
                    <a:schemeClr val="bg2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22" name="모서리가 둥근 직사각형 221">
              <a:extLst>
                <a:ext uri="{FF2B5EF4-FFF2-40B4-BE49-F238E27FC236}">
                  <a16:creationId xmlns:a16="http://schemas.microsoft.com/office/drawing/2014/main" id="{D36CAD49-FB73-8E42-BAB9-086702E4DAE3}"/>
                </a:ext>
              </a:extLst>
            </p:cNvPr>
            <p:cNvSpPr/>
            <p:nvPr/>
          </p:nvSpPr>
          <p:spPr>
            <a:xfrm rot="2700000">
              <a:off x="5317247" y="2586296"/>
              <a:ext cx="667872" cy="667872"/>
            </a:xfrm>
            <a:prstGeom prst="roundRect">
              <a:avLst>
                <a:gd name="adj" fmla="val 11680"/>
              </a:avLst>
            </a:prstGeom>
            <a:solidFill>
              <a:srgbClr val="36A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B0F0090-6D37-D94F-AE89-D1C5B09B29E6}"/>
                </a:ext>
              </a:extLst>
            </p:cNvPr>
            <p:cNvSpPr txBox="1"/>
            <p:nvPr/>
          </p:nvSpPr>
          <p:spPr>
            <a:xfrm>
              <a:off x="5408280" y="2592447"/>
              <a:ext cx="500879" cy="606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Ⅰ</a:t>
              </a:r>
              <a:endParaRPr lang="ko-KR" altLang="en-US" sz="4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cxnSp>
          <p:nvCxnSpPr>
            <p:cNvPr id="224" name="직선 연결선 45">
              <a:extLst>
                <a:ext uri="{FF2B5EF4-FFF2-40B4-BE49-F238E27FC236}">
                  <a16:creationId xmlns:a16="http://schemas.microsoft.com/office/drawing/2014/main" id="{91FB6423-CFEA-FE47-B8DD-62B8F11B130F}"/>
                </a:ext>
              </a:extLst>
            </p:cNvPr>
            <p:cNvCxnSpPr/>
            <p:nvPr/>
          </p:nvCxnSpPr>
          <p:spPr>
            <a:xfrm>
              <a:off x="4802497" y="4486931"/>
              <a:ext cx="1698580" cy="0"/>
            </a:xfrm>
            <a:prstGeom prst="line">
              <a:avLst/>
            </a:prstGeom>
            <a:ln>
              <a:solidFill>
                <a:srgbClr val="049BD8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41620400-DCD1-6D42-8459-D15339AA0DC6}"/>
              </a:ext>
            </a:extLst>
          </p:cNvPr>
          <p:cNvSpPr txBox="1"/>
          <p:nvPr/>
        </p:nvSpPr>
        <p:spPr>
          <a:xfrm>
            <a:off x="2028273" y="3211869"/>
            <a:ext cx="305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Pre-training</a:t>
            </a:r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8C0DDEB7-3132-9648-A484-A33DC3C5125D}"/>
              </a:ext>
            </a:extLst>
          </p:cNvPr>
          <p:cNvGrpSpPr/>
          <p:nvPr/>
        </p:nvGrpSpPr>
        <p:grpSpPr>
          <a:xfrm>
            <a:off x="2603213" y="4324673"/>
            <a:ext cx="2202589" cy="409728"/>
            <a:chOff x="1014942" y="4591596"/>
            <a:chExt cx="1737272" cy="32316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7BA9E789-5BBA-FD4A-BBB2-917EC18F1478}"/>
                </a:ext>
              </a:extLst>
            </p:cNvPr>
            <p:cNvSpPr txBox="1"/>
            <p:nvPr/>
          </p:nvSpPr>
          <p:spPr>
            <a:xfrm>
              <a:off x="1014942" y="4591596"/>
              <a:ext cx="29611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C08CE572-140C-4740-94D7-00CC235C1289}"/>
                </a:ext>
              </a:extLst>
            </p:cNvPr>
            <p:cNvSpPr txBox="1"/>
            <p:nvPr/>
          </p:nvSpPr>
          <p:spPr>
            <a:xfrm>
              <a:off x="1359907" y="4600752"/>
              <a:ext cx="1392307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사전학습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미세조정</a:t>
              </a:r>
            </a:p>
          </p:txBody>
        </p:sp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4F7B36C4-453C-E448-9839-96B84893FCDC}"/>
              </a:ext>
            </a:extLst>
          </p:cNvPr>
          <p:cNvGrpSpPr/>
          <p:nvPr/>
        </p:nvGrpSpPr>
        <p:grpSpPr>
          <a:xfrm>
            <a:off x="2583518" y="4791746"/>
            <a:ext cx="2035877" cy="409728"/>
            <a:chOff x="1014942" y="4947972"/>
            <a:chExt cx="1605780" cy="323169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71977B9-BC50-7645-854C-3696E7509227}"/>
                </a:ext>
              </a:extLst>
            </p:cNvPr>
            <p:cNvSpPr txBox="1"/>
            <p:nvPr/>
          </p:nvSpPr>
          <p:spPr>
            <a:xfrm>
              <a:off x="1014942" y="4947972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4D4C4A4-AA60-D249-BF30-73FCAD097314}"/>
                </a:ext>
              </a:extLst>
            </p:cNvPr>
            <p:cNvSpPr txBox="1"/>
            <p:nvPr/>
          </p:nvSpPr>
          <p:spPr>
            <a:xfrm>
              <a:off x="1359907" y="4952256"/>
              <a:ext cx="1260815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사전학습의 장점</a:t>
              </a:r>
            </a:p>
          </p:txBody>
        </p:sp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1BB41902-6D4C-C943-BDF4-5D58829B3B42}"/>
              </a:ext>
            </a:extLst>
          </p:cNvPr>
          <p:cNvGrpSpPr/>
          <p:nvPr/>
        </p:nvGrpSpPr>
        <p:grpSpPr>
          <a:xfrm>
            <a:off x="2613174" y="5207747"/>
            <a:ext cx="1391469" cy="409729"/>
            <a:chOff x="1014942" y="4935140"/>
            <a:chExt cx="1097507" cy="32316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0F6CEAA9-A2CC-A741-8F7D-68BBF99FBEB3}"/>
                </a:ext>
              </a:extLst>
            </p:cNvPr>
            <p:cNvSpPr txBox="1"/>
            <p:nvPr/>
          </p:nvSpPr>
          <p:spPr>
            <a:xfrm>
              <a:off x="1014942" y="4935140"/>
              <a:ext cx="32266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9DE5869-6AFD-A045-8685-FCEF197AEAAC}"/>
                </a:ext>
              </a:extLst>
            </p:cNvPr>
            <p:cNvSpPr txBox="1"/>
            <p:nvPr/>
          </p:nvSpPr>
          <p:spPr>
            <a:xfrm>
              <a:off x="1359907" y="4939425"/>
              <a:ext cx="752542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전이학습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EEB61958-FB8C-3F43-B98D-70039CD1CC24}"/>
              </a:ext>
            </a:extLst>
          </p:cNvPr>
          <p:cNvGrpSpPr/>
          <p:nvPr/>
        </p:nvGrpSpPr>
        <p:grpSpPr>
          <a:xfrm>
            <a:off x="7812411" y="4278016"/>
            <a:ext cx="1458795" cy="409728"/>
            <a:chOff x="1014942" y="4591596"/>
            <a:chExt cx="1150610" cy="32316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8F6CEE4-EC80-E447-AC5B-01E9DE780540}"/>
                </a:ext>
              </a:extLst>
            </p:cNvPr>
            <p:cNvSpPr txBox="1"/>
            <p:nvPr/>
          </p:nvSpPr>
          <p:spPr>
            <a:xfrm>
              <a:off x="1014942" y="4591596"/>
              <a:ext cx="296112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0DC395D-BBA9-DA45-8F5C-4360DCFDC266}"/>
                </a:ext>
              </a:extLst>
            </p:cNvPr>
            <p:cNvSpPr txBox="1"/>
            <p:nvPr/>
          </p:nvSpPr>
          <p:spPr>
            <a:xfrm>
              <a:off x="1359907" y="4600754"/>
              <a:ext cx="805645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사전 지식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9B34956-6EC8-B843-BA20-F481FF423A7C}"/>
              </a:ext>
            </a:extLst>
          </p:cNvPr>
          <p:cNvGrpSpPr/>
          <p:nvPr/>
        </p:nvGrpSpPr>
        <p:grpSpPr>
          <a:xfrm>
            <a:off x="7793676" y="4678530"/>
            <a:ext cx="1199110" cy="409728"/>
            <a:chOff x="1014942" y="4947972"/>
            <a:chExt cx="945783" cy="32316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681D63-3EF8-574F-B450-C159C8DCF551}"/>
                </a:ext>
              </a:extLst>
            </p:cNvPr>
            <p:cNvSpPr txBox="1"/>
            <p:nvPr/>
          </p:nvSpPr>
          <p:spPr>
            <a:xfrm>
              <a:off x="1014942" y="4947972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D38DC6-0DCE-5E4B-A186-68897A21F549}"/>
                </a:ext>
              </a:extLst>
            </p:cNvPr>
            <p:cNvSpPr txBox="1"/>
            <p:nvPr/>
          </p:nvSpPr>
          <p:spPr>
            <a:xfrm>
              <a:off x="1359907" y="4952257"/>
              <a:ext cx="600818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중요성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B01B73D-7207-E942-BFDF-E8ADFC15A813}"/>
              </a:ext>
            </a:extLst>
          </p:cNvPr>
          <p:cNvGrpSpPr/>
          <p:nvPr/>
        </p:nvGrpSpPr>
        <p:grpSpPr>
          <a:xfrm>
            <a:off x="7779658" y="5207746"/>
            <a:ext cx="2624304" cy="409728"/>
            <a:chOff x="1014942" y="4935140"/>
            <a:chExt cx="2069910" cy="323169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AFC1407-A10F-BC49-A614-07F34DFE2073}"/>
                </a:ext>
              </a:extLst>
            </p:cNvPr>
            <p:cNvSpPr txBox="1"/>
            <p:nvPr/>
          </p:nvSpPr>
          <p:spPr>
            <a:xfrm>
              <a:off x="1014942" y="4935140"/>
              <a:ext cx="322663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F7AA2F-A239-D749-B55C-C1E67A105CE5}"/>
                </a:ext>
              </a:extLst>
            </p:cNvPr>
            <p:cNvSpPr txBox="1"/>
            <p:nvPr/>
          </p:nvSpPr>
          <p:spPr>
            <a:xfrm>
              <a:off x="1359907" y="4939425"/>
              <a:ext cx="1724945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Zero-shot learning</a:t>
              </a: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이란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EF3F67FC-D0AC-8943-B958-D1A8CF641240}"/>
              </a:ext>
            </a:extLst>
          </p:cNvPr>
          <p:cNvGrpSpPr/>
          <p:nvPr/>
        </p:nvGrpSpPr>
        <p:grpSpPr>
          <a:xfrm>
            <a:off x="7822524" y="5707855"/>
            <a:ext cx="1391469" cy="409728"/>
            <a:chOff x="1014942" y="4935140"/>
            <a:chExt cx="1097509" cy="323169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5190DEA-BAD4-1945-9469-5127CBBF87F3}"/>
                </a:ext>
              </a:extLst>
            </p:cNvPr>
            <p:cNvSpPr txBox="1"/>
            <p:nvPr/>
          </p:nvSpPr>
          <p:spPr>
            <a:xfrm>
              <a:off x="1014942" y="4935140"/>
              <a:ext cx="326457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373B4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CD298CB-453D-D04D-A2A1-660812502A19}"/>
                </a:ext>
              </a:extLst>
            </p:cNvPr>
            <p:cNvSpPr txBox="1"/>
            <p:nvPr/>
          </p:nvSpPr>
          <p:spPr>
            <a:xfrm>
              <a:off x="1359907" y="4939425"/>
              <a:ext cx="752544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적용예시</a:t>
              </a:r>
              <a:endPara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CA5A554-5A99-084E-93BB-041E1B40DF52}"/>
              </a:ext>
            </a:extLst>
          </p:cNvPr>
          <p:cNvGrpSpPr/>
          <p:nvPr/>
        </p:nvGrpSpPr>
        <p:grpSpPr>
          <a:xfrm>
            <a:off x="2632697" y="5642502"/>
            <a:ext cx="2487924" cy="409728"/>
            <a:chOff x="1014942" y="4935140"/>
            <a:chExt cx="1962318" cy="32316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B14D966-CCD7-5E47-9CE6-7C1F14CBEFDB}"/>
                </a:ext>
              </a:extLst>
            </p:cNvPr>
            <p:cNvSpPr txBox="1"/>
            <p:nvPr/>
          </p:nvSpPr>
          <p:spPr>
            <a:xfrm>
              <a:off x="1014942" y="4935140"/>
              <a:ext cx="326456" cy="3231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0</a:t>
              </a:r>
              <a:r>
                <a:rPr lang="en-US" altLang="ko-KR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49BD8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BB6AD6A-ECEA-BF44-A00D-60309F8AB364}"/>
                </a:ext>
              </a:extLst>
            </p:cNvPr>
            <p:cNvSpPr txBox="1"/>
            <p:nvPr/>
          </p:nvSpPr>
          <p:spPr>
            <a:xfrm>
              <a:off x="1359907" y="4939427"/>
              <a:ext cx="1617353" cy="310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전이 학습의 </a:t>
              </a:r>
              <a:r>
                <a:rPr lang="ko-KR" altLang="en-US" sz="15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적용예시</a:t>
              </a:r>
              <a:endParaRPr lang="ko-KR" altLang="en-US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00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DF464B-2636-0046-8359-1B7C26EFF5C7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D9BD9BB-113A-E448-8329-64170F90DA85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Pre-training</a:t>
            </a:r>
            <a:endParaRPr kumimoji="1" lang="ko-KR" altLang="en-US" sz="2000" b="1" dirty="0"/>
          </a:p>
        </p:txBody>
      </p:sp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66E613-5D56-BA44-BFF0-D35221A393F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83EECB7C-B5D7-B940-B4E0-67CC2E5F9460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B9D4BEA-BAA9-B144-8E4A-47F5767C08F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85F072E6-D295-B343-BCB0-96951781FB8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8E8D3DB9-F849-4E4F-833B-EE16CE68639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B0D147D-94CF-2D49-A731-34D10480ED95}"/>
              </a:ext>
            </a:extLst>
          </p:cNvPr>
          <p:cNvSpPr txBox="1"/>
          <p:nvPr/>
        </p:nvSpPr>
        <p:spPr>
          <a:xfrm>
            <a:off x="10148949" y="392753"/>
            <a:ext cx="611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1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1002423" y="1441608"/>
            <a:ext cx="69075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사전학습</a:t>
            </a:r>
            <a:r>
              <a:rPr kumimoji="1" lang="en-US" altLang="ko-KR" sz="1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3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미세 조정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26AE1ED-42F9-DC4A-8B21-A7E89D20AD0A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23A0A655-750E-EE4C-A01C-4A04D270B1FB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47AE6B8-EBC1-4C48-A273-BE50A27CCB91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9F484A-AC7A-A847-B1EA-203ED8C5A4DB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FCD51B-4CFF-4D48-9A42-9EDC1078D4A6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865D97-A090-194C-88BE-CF1FFDB5C0C6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FF9543-9DC7-CB4A-9DEB-F12BB2CE6401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A98D6C-8096-4D44-8AF8-1119CC9448D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958237-4DC1-544A-9CBD-397B21E3DB7A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386020-D104-4291-86D0-AF2AC2EBF15A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B516D054-640B-4548-A886-0BEDB81D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7D6686E8-633A-4E85-895D-D923A335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sp>
        <p:nvSpPr>
          <p:cNvPr id="146" name="바닥글 개체 틀 2">
            <a:extLst>
              <a:ext uri="{FF2B5EF4-FFF2-40B4-BE49-F238E27FC236}">
                <a16:creationId xmlns:a16="http://schemas.microsoft.com/office/drawing/2014/main" id="{E07E175F-B563-4A56-AC44-B438ADC98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- 4/8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34FB8F2A-9C4E-47B6-9E19-C78F3A001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542327-5CF9-DA8D-B014-624347670567}"/>
              </a:ext>
            </a:extLst>
          </p:cNvPr>
          <p:cNvSpPr/>
          <p:nvPr/>
        </p:nvSpPr>
        <p:spPr>
          <a:xfrm>
            <a:off x="912650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사전학습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-apple-system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-apple-system"/>
              </a:rPr>
              <a:t>pre-training)</a:t>
            </a:r>
            <a:endParaRPr lang="en-US" altLang="ko-KR" i="0" dirty="0">
              <a:solidFill>
                <a:schemeClr val="tx1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모델을 특정 태스크에 대해 훈련시키기 전에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일반적인 데이터를 이용해 미리 학습시키는 과정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-apple-system"/>
              </a:rPr>
              <a:t>이때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학습하고자 하는 본 문제를 하위 문제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-apple-system"/>
              </a:rPr>
              <a:t>(downstream task)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 </a:t>
            </a:r>
            <a:endParaRPr lang="en-US" altLang="ko-KR" dirty="0">
              <a:solidFill>
                <a:schemeClr val="tx1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tx1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tx1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endParaRPr lang="en-US" altLang="ko-KR" i="0" dirty="0">
              <a:solidFill>
                <a:schemeClr val="tx1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미세조정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사전 학습한 모든 가중치와 더불어 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-apple-system"/>
              </a:rPr>
              <a:t>downstream task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를 위한 최소한의 가중치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새로운 레이어나 파라미터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-apple-system"/>
              </a:rPr>
              <a:t>를 추가해서 모델을 추가로 학습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3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313B153-89BD-8B4D-BE7C-204DB89814F8}"/>
              </a:ext>
            </a:extLst>
          </p:cNvPr>
          <p:cNvSpPr/>
          <p:nvPr/>
        </p:nvSpPr>
        <p:spPr>
          <a:xfrm>
            <a:off x="912650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먼저 학습을 함으로써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⬇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</a:t>
            </a:r>
            <a:r>
              <a:rPr kumimoji="1" lang="ko-KR" altLang="en-US" dirty="0">
                <a:solidFill>
                  <a:schemeClr val="tx1"/>
                </a:solidFill>
              </a:rPr>
              <a:t>학습 비용 절감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</a:t>
            </a:r>
            <a:r>
              <a:rPr kumimoji="1" lang="ko-KR" altLang="en-US" dirty="0">
                <a:solidFill>
                  <a:schemeClr val="tx1"/>
                </a:solidFill>
              </a:rPr>
              <a:t>일반적인 패턴을 먼저 </a:t>
            </a:r>
            <a:r>
              <a:rPr kumimoji="1" lang="ko-KR" altLang="en-US" dirty="0" err="1">
                <a:solidFill>
                  <a:schemeClr val="tx1"/>
                </a:solidFill>
              </a:rPr>
              <a:t>학습함으로서</a:t>
            </a:r>
            <a:r>
              <a:rPr kumimoji="1" lang="ko-KR" altLang="en-US" dirty="0">
                <a:solidFill>
                  <a:schemeClr val="tx1"/>
                </a:solidFill>
              </a:rPr>
              <a:t> 특정 작업에서도 좋은 성능을 발휘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3. </a:t>
            </a:r>
            <a:r>
              <a:rPr kumimoji="1" lang="ko-KR" altLang="en-US" dirty="0">
                <a:solidFill>
                  <a:schemeClr val="tx1"/>
                </a:solidFill>
              </a:rPr>
              <a:t>기존에 학습된 지식을 활용하여 데이터가 적어도 성능 유지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D9BD9BB-113A-E448-8329-64170F90DA85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err="1"/>
              <a:t>소목차</a:t>
            </a:r>
            <a:r>
              <a:rPr kumimoji="1" lang="en-US" altLang="ko-KR" sz="2000" b="1" dirty="0"/>
              <a:t>2</a:t>
            </a:r>
            <a:endParaRPr kumimoji="1" lang="ko-KR" altLang="en-US" sz="2000" b="1" dirty="0"/>
          </a:p>
        </p:txBody>
      </p:sp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1002423" y="1441608"/>
            <a:ext cx="760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사전학습의 장점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D390B-8DAF-C142-AC67-037DB0D7E8CF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CA13AF10-A9B5-40BA-A16A-3F29FB0E3ED5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2F206824-582F-4BC3-83E6-71CC6322F113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ACD922D0-6C87-4861-8265-2C788CB6482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226F02A7-55DB-4F5B-9451-47F72E46E1FF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1C79E014-338A-47D7-A841-EC23CEEC6C05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4F95B1A2-B758-4EA9-A113-352A976AFB46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1D39C09-826E-4329-BA68-9D6987BF94E3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8FC0CC6-B0BE-45A4-872C-72557E1D6826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8C2162B2-FA3A-4DC3-8636-610C06A248B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3F8A0B1F-54C5-4E26-A82D-DD52D357D122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2F5BE5E7-C9FC-4CB0-AA7E-29FDD3E354F8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CA4831FD-2A14-4E01-9E27-F98B8E2A1E7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BCDB427C-0F8B-4209-9DD6-D8FD1F9CE19B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36A0D9E6-68C7-43E3-B5EA-B0539FC91F58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9DC662BA-3795-4394-B707-13BFBC92C364}"/>
              </a:ext>
            </a:extLst>
          </p:cNvPr>
          <p:cNvSpPr txBox="1"/>
          <p:nvPr/>
        </p:nvSpPr>
        <p:spPr>
          <a:xfrm>
            <a:off x="10491400" y="392753"/>
            <a:ext cx="861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2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E079B939-CD35-493F-8C91-8D314E8A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- 5/8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 err="1"/>
              <a:t>ㅇㄹ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9C5D1A4-E774-CC4C-BADE-8E5B703FF6D2}"/>
              </a:ext>
            </a:extLst>
          </p:cNvPr>
          <p:cNvSpPr txBox="1"/>
          <p:nvPr/>
        </p:nvSpPr>
        <p:spPr>
          <a:xfrm>
            <a:off x="864604" y="996036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거버닌</a:t>
            </a: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메시지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1002423" y="1441608"/>
            <a:ext cx="760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전이학습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D390B-8DAF-C142-AC67-037DB0D7E8CF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E079B939-CD35-493F-8C91-8D314E8A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48A87E1-7D5D-4278-AABB-38D6B50A464F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4020C426-EC37-4A1A-AB1E-587457117BA6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0CC7BBB-003A-4F13-B88A-D51E137D689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7221A5E-B4B7-4EBE-B296-8FBAF224B414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068123-895F-4B71-A9BB-4B673CBB8EE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671AF624-D0A4-4B38-B316-AD246C504B73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312420E0-97F4-4454-8C2B-683D83E7FEE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279471-A706-4E61-9AC0-3D1BE29DC140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7C7BC9D-7A23-4879-88A9-5ED82043A8F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0A95667-8AE4-433F-898C-9A408F7EF901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3EF7C602-4CC4-48CA-9CAA-23CFE4DF75B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5DC65483-1BD2-4332-8954-9B20A4C5D73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353DDB6B-A54F-483A-A58A-B9FF9EB7235D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5E26E753-F5BB-49B1-8F63-CECCE90889C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A6EDE213-C1AF-4876-B2BB-61A7A769C72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06D37AE1-678A-4DD9-896C-27A6CC36E823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4464-72FA-E203-9B29-03D20DD78348}"/>
              </a:ext>
            </a:extLst>
          </p:cNvPr>
          <p:cNvSpPr/>
          <p:nvPr/>
        </p:nvSpPr>
        <p:spPr>
          <a:xfrm>
            <a:off x="912650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전이학습</a:t>
            </a:r>
            <a:r>
              <a:rPr kumimoji="1" lang="en-US" altLang="ko-KR" dirty="0">
                <a:solidFill>
                  <a:schemeClr val="tx1"/>
                </a:solidFill>
              </a:rPr>
              <a:t>-&gt;</a:t>
            </a:r>
            <a:r>
              <a:rPr lang="ko-KR" altLang="en-US" dirty="0" err="1">
                <a:solidFill>
                  <a:schemeClr val="tx1"/>
                </a:solidFill>
              </a:rPr>
              <a:t>사전학습된</a:t>
            </a:r>
            <a:r>
              <a:rPr lang="ko-KR" altLang="en-US" dirty="0">
                <a:solidFill>
                  <a:schemeClr val="tx1"/>
                </a:solidFill>
              </a:rPr>
              <a:t> 모델을 특정 작업에 맞게 조정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전이학습 과정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</a:t>
            </a:r>
            <a:r>
              <a:rPr kumimoji="1" lang="ko-KR" altLang="en-US" dirty="0">
                <a:solidFill>
                  <a:schemeClr val="tx1"/>
                </a:solidFill>
              </a:rPr>
              <a:t>대량의 데이터로 사전훈련을 함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</a:t>
            </a:r>
            <a:r>
              <a:rPr kumimoji="1" lang="ko-KR" altLang="en-US" dirty="0">
                <a:solidFill>
                  <a:schemeClr val="tx1"/>
                </a:solidFill>
              </a:rPr>
              <a:t>학습이 끝난 모델에서 마지막 층을 제외하고 추출함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 err="1">
                <a:solidFill>
                  <a:schemeClr val="tx1"/>
                </a:solidFill>
              </a:rPr>
              <a:t>사전훈련된</a:t>
            </a:r>
            <a:r>
              <a:rPr kumimoji="1" lang="ko-KR" altLang="en-US" dirty="0">
                <a:solidFill>
                  <a:schemeClr val="tx1"/>
                </a:solidFill>
              </a:rPr>
              <a:t> 모델은 모든 이미지에 공통적으로 사용되는 패턴을 구분함</a:t>
            </a:r>
            <a:r>
              <a:rPr kumimoji="1" lang="en-US" altLang="ko-KR" dirty="0">
                <a:solidFill>
                  <a:schemeClr val="tx1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3.</a:t>
            </a:r>
            <a:r>
              <a:rPr kumimoji="1" lang="ko-KR" altLang="en-US" dirty="0">
                <a:solidFill>
                  <a:schemeClr val="tx1"/>
                </a:solidFill>
              </a:rPr>
              <a:t>마지막 층 추가하여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미세조정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 새로운 모델을 </a:t>
            </a:r>
            <a:r>
              <a:rPr kumimoji="1" lang="ko-KR" altLang="en-US" dirty="0" err="1">
                <a:solidFill>
                  <a:schemeClr val="tx1"/>
                </a:solidFill>
              </a:rPr>
              <a:t>만듬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4.</a:t>
            </a:r>
            <a:r>
              <a:rPr kumimoji="1" lang="ko-KR" altLang="en-US" dirty="0">
                <a:solidFill>
                  <a:schemeClr val="tx1"/>
                </a:solidFill>
              </a:rPr>
              <a:t>자신의 데이터로 다시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-&gt;</a:t>
            </a:r>
            <a:r>
              <a:rPr kumimoji="1" lang="ko-KR" altLang="en-US" dirty="0">
                <a:solidFill>
                  <a:schemeClr val="tx1"/>
                </a:solidFill>
              </a:rPr>
              <a:t>이로 인해 좀 더 높은 정확도를 얻을 수 있다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 err="1">
                <a:solidFill>
                  <a:schemeClr val="tx1"/>
                </a:solidFill>
              </a:rPr>
              <a:t>Ex:BERT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33CE8177-21A2-7A30-1D8A-785898A3C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765" y="4236098"/>
            <a:ext cx="4918344" cy="216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D9BD9BB-113A-E448-8329-64170F90DA85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/>
              <a:t>별첨</a:t>
            </a:r>
          </a:p>
        </p:txBody>
      </p:sp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9C5D1A4-E774-CC4C-BADE-8E5B703FF6D2}"/>
              </a:ext>
            </a:extLst>
          </p:cNvPr>
          <p:cNvSpPr txBox="1"/>
          <p:nvPr/>
        </p:nvSpPr>
        <p:spPr>
          <a:xfrm>
            <a:off x="864604" y="996036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거버닌</a:t>
            </a: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메시지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68492" y="150006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E7B26BB-B000-834F-B40D-8848999DFDBD}"/>
              </a:ext>
            </a:extLst>
          </p:cNvPr>
          <p:cNvSpPr txBox="1"/>
          <p:nvPr/>
        </p:nvSpPr>
        <p:spPr>
          <a:xfrm>
            <a:off x="1002423" y="1441608"/>
            <a:ext cx="760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전이 학습의 </a:t>
            </a:r>
            <a:r>
              <a:rPr kumimoji="1" lang="ko-KR" altLang="en-US" sz="1400" b="1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적용예시</a:t>
            </a:r>
            <a:endParaRPr kumimoji="1" lang="ko-KR" altLang="en-US" sz="14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CED390B-8DAF-C142-AC67-037DB0D7E8CF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E079B939-CD35-493F-8C91-8D314E8A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- 7/8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5915401D-91B7-4054-B8A6-A88C9C16D201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2458B029-A618-4D53-A06E-EC1AE808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4C514C4E-6B00-4CF4-AE7A-C340E1E0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C4FA6C6B-4CB5-49DF-BB08-5730A521951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741B41B-5570-4BCD-B038-2A0070561FF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58C71C-4305-4849-896B-DC0DBFD2DE9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FB0E76-AAE0-4457-8C7E-681475670DA5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71ACFEC1-B430-4801-BF38-FE9376557F49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D49DDF53-EEE4-4CF4-B9F1-1224A7A2A7BB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09F0CBB-7FCA-49D6-81AA-2C60E149E3FD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76CB37E-5A7E-42B4-BC61-6FF47FAA7055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6ACCF17-061D-4831-B2D1-2F73437D1C64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AC59D65-3C90-466E-8A51-C4BA4B233C59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62D3BC54-6A98-4A2A-9CEE-9B20C8BD8FE3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F8D89CB3-9488-413F-8A9E-F3FF3DB79D9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1C9E5CA-670E-4B3B-91D9-5DD392F46FB5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3057BB68-4350-46F4-BFB5-9B786900080B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4E9B2051-A976-4931-8793-3679E7DD9C61}"/>
              </a:ext>
            </a:extLst>
          </p:cNvPr>
          <p:cNvSpPr txBox="1"/>
          <p:nvPr/>
        </p:nvSpPr>
        <p:spPr>
          <a:xfrm>
            <a:off x="11279467" y="392753"/>
            <a:ext cx="651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별첨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E9A0A-6C1F-2D0E-B0B9-4A988EBBD56D}"/>
              </a:ext>
            </a:extLst>
          </p:cNvPr>
          <p:cNvSpPr/>
          <p:nvPr/>
        </p:nvSpPr>
        <p:spPr>
          <a:xfrm>
            <a:off x="857703" y="1796920"/>
            <a:ext cx="10421763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Resnet50 </a:t>
            </a:r>
            <a:r>
              <a:rPr kumimoji="1" lang="ko-KR" altLang="en-US" dirty="0">
                <a:solidFill>
                  <a:schemeClr val="tx1"/>
                </a:solidFill>
              </a:rPr>
              <a:t>모델을 </a:t>
            </a:r>
            <a:r>
              <a:rPr kumimoji="1" lang="ko-KR" altLang="en-US" dirty="0" err="1">
                <a:solidFill>
                  <a:schemeClr val="tx1"/>
                </a:solidFill>
              </a:rPr>
              <a:t>사용할때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err="1">
                <a:solidFill>
                  <a:schemeClr val="tx1"/>
                </a:solidFill>
              </a:rPr>
              <a:t>사전학습되지</a:t>
            </a:r>
            <a:r>
              <a:rPr kumimoji="1" lang="ko-KR" altLang="en-US" dirty="0">
                <a:solidFill>
                  <a:schemeClr val="tx1"/>
                </a:solidFill>
              </a:rPr>
              <a:t> 않음</a:t>
            </a:r>
            <a:r>
              <a:rPr kumimoji="1" lang="en-US" altLang="ko-KR" dirty="0">
                <a:solidFill>
                  <a:schemeClr val="tx1"/>
                </a:solidFill>
              </a:rPr>
              <a:t>.-&gt;</a:t>
            </a:r>
            <a:r>
              <a:rPr lang="en-US" altLang="ko-KR" dirty="0">
                <a:solidFill>
                  <a:schemeClr val="tx1"/>
                </a:solidFill>
              </a:rPr>
              <a:t>weights=None</a:t>
            </a:r>
            <a:r>
              <a:rPr lang="ko-KR" altLang="en-US" dirty="0">
                <a:solidFill>
                  <a:schemeClr val="tx1"/>
                </a:solidFill>
              </a:rPr>
              <a:t>은 모델의 최상위 분류 레이어를 제외하고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특징 추출 부분만 사용하겠다는 의미이다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이때 </a:t>
            </a:r>
            <a:r>
              <a:rPr lang="en-US" altLang="ko-KR" dirty="0">
                <a:solidFill>
                  <a:schemeClr val="tx1"/>
                </a:solidFill>
              </a:rPr>
              <a:t>weights='</a:t>
            </a:r>
            <a:r>
              <a:rPr lang="en-US" altLang="ko-KR" dirty="0" err="1">
                <a:solidFill>
                  <a:schemeClr val="tx1"/>
                </a:solidFill>
              </a:rPr>
              <a:t>imagenet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으로 설정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-&gt;</a:t>
            </a:r>
            <a:r>
              <a:rPr lang="en-US" altLang="ko-KR" dirty="0">
                <a:solidFill>
                  <a:schemeClr val="tx1"/>
                </a:solidFill>
              </a:rPr>
              <a:t>ImageNet </a:t>
            </a:r>
            <a:r>
              <a:rPr lang="ko-KR" altLang="en-US" dirty="0">
                <a:solidFill>
                  <a:schemeClr val="tx1"/>
                </a:solidFill>
              </a:rPr>
              <a:t>데이터셋에서 이미 학습된 가중치를 모델에 불러옴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※ </a:t>
            </a:r>
            <a:r>
              <a:rPr kumimoji="1" lang="en-US" altLang="ko-KR" dirty="0" err="1">
                <a:solidFill>
                  <a:schemeClr val="tx1"/>
                </a:solidFill>
              </a:rPr>
              <a:t>include_top</a:t>
            </a:r>
            <a:r>
              <a:rPr kumimoji="1" lang="en-US" altLang="ko-KR" dirty="0">
                <a:solidFill>
                  <a:schemeClr val="tx1"/>
                </a:solidFill>
              </a:rPr>
              <a:t>=False-&gt;</a:t>
            </a:r>
            <a:r>
              <a:rPr lang="ko-KR" altLang="en-US" dirty="0">
                <a:solidFill>
                  <a:schemeClr val="tx1"/>
                </a:solidFill>
              </a:rPr>
              <a:t>모델의 최상위 분류 레이어</a:t>
            </a:r>
            <a:r>
              <a:rPr lang="en-US" altLang="ko-KR" dirty="0">
                <a:solidFill>
                  <a:schemeClr val="tx1"/>
                </a:solidFill>
              </a:rPr>
              <a:t>(fully connected layer)</a:t>
            </a:r>
            <a:r>
              <a:rPr lang="ko-KR" altLang="en-US" dirty="0">
                <a:solidFill>
                  <a:schemeClr val="tx1"/>
                </a:solidFill>
              </a:rPr>
              <a:t>를 제외하고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특징 추출 부분만 사용</a:t>
            </a:r>
            <a:r>
              <a:rPr lang="en-US" altLang="ko-KR" dirty="0">
                <a:solidFill>
                  <a:schemeClr val="tx1"/>
                </a:solidFill>
              </a:rPr>
              <a:t>. 0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1</a:t>
            </a:r>
            <a:r>
              <a:rPr lang="ko-KR" altLang="en-US" dirty="0">
                <a:solidFill>
                  <a:schemeClr val="tx1"/>
                </a:solidFill>
              </a:rPr>
              <a:t>로 레이블이 결정 되어서 </a:t>
            </a:r>
            <a:r>
              <a:rPr lang="en-US" altLang="ko-KR" dirty="0">
                <a:solidFill>
                  <a:schemeClr val="tx1"/>
                </a:solidFill>
              </a:rPr>
              <a:t>fully connected layer 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-&gt;zero-shot learning</a:t>
            </a:r>
            <a:r>
              <a:rPr lang="ko-KR" altLang="en-US" dirty="0">
                <a:solidFill>
                  <a:schemeClr val="tx1"/>
                </a:solidFill>
              </a:rPr>
              <a:t>과 연관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17544C7-3D84-644D-62B6-634266B65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893" y="3406310"/>
            <a:ext cx="5403858" cy="30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37F0-5A5A-89F7-FCDA-40A8200E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F6F230A9-12A2-82C8-8F37-743BD41AD1C8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CB9B546-E679-220D-4007-5031D1D7589C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EC49478-CE75-776F-B9DA-8910533C7EEE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0B1C9-2F1B-18B4-45DB-D7D93485C0E0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BE427B2-23B0-0C99-802A-9633BB81C745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E9E01DF-1DB2-F82A-DA19-B0B0B4078F7B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3520CF1-AE7C-5297-7823-65205DA1FDA5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1DAE9F-CA38-B0C4-DEF6-2932036428B5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4344859-9316-F07B-C44C-2413A8445297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6B1BF4C-7BAB-5914-1D28-7B6289F1AB97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568F9D-1DFD-0DBC-BF4D-AC9DFE97A8EA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0FD5705-69BF-09CA-4493-F13F93421ED4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DD580E8-C82F-0889-5E63-CB3E20FFE387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0501D2E9-CA82-E68B-ACEA-F1E647563AAB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AFDF4D5-FB20-EB93-37E8-C9D84BAA7DC0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B87DAA50-9769-8DF8-4517-F921A13D2DC6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C1877E5-59EF-2929-C8F7-1B9852F76E89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8CE265D8-B41B-E6DA-3975-A2E2EB87C91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1D20A-9C23-E675-E2A5-1578350A1C30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9905D9-CD39-A0CD-D982-69C86E7E4185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39587F50-0EEA-305F-8EB2-9BB12B450032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B68CC43-32CB-EE87-274D-DD2DC73C3D3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0C937-6C12-5A7B-E79F-28F3143F9855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EDDE901-29B4-A0E1-772C-B15928783A9A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F83DB2-B190-0C12-7DFC-42C9DF2B3323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03AFA0-F949-D66D-62DF-F4190200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563D68-3147-5B2E-4810-2A7D1B48B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0E69E0A-DDDE-4F62-1323-33BBAD2AD891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sp>
        <p:nvSpPr>
          <p:cNvPr id="74" name="삼각형 73">
            <a:extLst>
              <a:ext uri="{FF2B5EF4-FFF2-40B4-BE49-F238E27FC236}">
                <a16:creationId xmlns:a16="http://schemas.microsoft.com/office/drawing/2014/main" id="{705ABFC4-C30B-1104-4622-DED3CCD3E5C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2EB50DEF-7D06-D23A-FAE8-E003C3021B07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60688DBB-EBCB-EDF1-710E-B3FCDCFBCC40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26ECEA9-A257-73D6-B5F2-21C6CDB95239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EC9AD569-E872-7B06-A831-714FC74BA701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076CDE0F-CF6F-D97B-8983-96960FD2A134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BBF40A4B-D45B-D288-738D-A5425E61DE8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1C1E6F2B-0558-5C15-63B8-F007E6A075D9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5672FFE0-33B7-4F26-4C50-6AD425A9D791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F94110D8-D515-D762-0C30-16C733603A37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C5D22AB-25C2-B4E4-95D8-FCCD317B8315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04D3A67-B0AA-7804-3F77-149374DAC178}"/>
              </a:ext>
            </a:extLst>
          </p:cNvPr>
          <p:cNvSpPr txBox="1"/>
          <p:nvPr/>
        </p:nvSpPr>
        <p:spPr>
          <a:xfrm>
            <a:off x="10148949" y="392753"/>
            <a:ext cx="6117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1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7C815EA-8026-6ABA-8261-B1B898F46BFA}"/>
              </a:ext>
            </a:extLst>
          </p:cNvPr>
          <p:cNvSpPr txBox="1"/>
          <p:nvPr/>
        </p:nvSpPr>
        <p:spPr>
          <a:xfrm>
            <a:off x="864604" y="996036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거버닌</a:t>
            </a: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메시지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1CA67E1-72DE-89A8-9D6A-F857C926171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B1C9DE1-AAAB-6420-C7BB-57CB53043CC5}"/>
              </a:ext>
            </a:extLst>
          </p:cNvPr>
          <p:cNvSpPr txBox="1"/>
          <p:nvPr/>
        </p:nvSpPr>
        <p:spPr>
          <a:xfrm>
            <a:off x="1002423" y="1441608"/>
            <a:ext cx="760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사전 지식</a:t>
            </a:r>
          </a:p>
        </p:txBody>
      </p: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B496464-469C-8AAD-257A-8FD26BA386E2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EB2C9550-D2CD-65D1-8FA4-E415BE0FCAA9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243165D-94D6-637B-EF2B-0990BC67ABD8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EFA9ABA-1EF2-F754-1362-532B90623EC6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70C5B33-6EF5-F6D6-F907-6DB63F91998D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F609C74-6BE7-9F69-6BD8-AACA588E1A97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E97B470-13AB-4539-59A4-6468F8AF45FE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193FD7-A2DA-FD26-E09C-2EA8948FBD3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BA710FB-E494-5825-BEC5-10B50345408F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32FF9C1-754D-F043-2977-0AAB44422DBD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A091E7B-ED34-2E94-A9A8-7463BA7D5C1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78B902D3-8DA4-6925-1587-3ABE4FF87FD3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108B1B3-D3EE-7E4D-1F22-6AB4C53BDC99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414233E-DCCF-92A8-C1D0-C4CE18819B7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CC57ACE-AE0E-09BD-A7A8-9A093AD1C1C5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622A81A-F0D0-A8A2-7C4E-EA05FDD41F2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48FB6B8C-D489-EA45-5443-886C8063A131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A22E8447-461C-7E58-F046-D48A31E25868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FA75D924-DE2C-50D6-04AC-2720C12C0985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EB39B8BC-6A7F-DBE0-6B2F-0B99214DAAF6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5D59792C-5C0F-D3BE-4890-8240509E59B8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A9182245-C1BA-E7B2-A84B-AEF47A7683F2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F6E9E6D-4244-8F73-C8E7-17FDB9F1F767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07367E6-FEB5-C7EC-B81E-2E1B5B092296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47031B0-71DE-9C5D-71A2-C9B44E9DE2F9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F29490D1-0623-4AF2-684C-1D05FBCB28E6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AE365EA-8577-8483-4D0F-7C352F184DF5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DC6ECEA-A4E4-7E79-B4F9-A257B60901EA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5ED9F8D7-55C6-7D38-AB02-143184020E02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292717C9-0B82-903B-F617-B42081A7CA7B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B850B20-0C3B-8D52-7454-452E726D996E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CC286277-8C50-769A-70A0-541A74F26C3A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AB91F1EE-C44D-413B-A9BA-7F5EE703C9CB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E63163C2-FEB4-8F3B-536C-576D75821E1E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53C20D-D840-5791-7512-25B9F0BDB83B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9A597813-EE7B-89B8-D0E1-84F84D0982D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E6BAD7-07C4-DD9B-4782-09D301319264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48F47682-7979-E87C-BA78-7722D5E71946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9942E09B-E0B9-C874-B1A0-0D10FB2FAB19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F49FB61-6806-70AC-7A19-ADAA58410C24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86893E50-CB91-AA55-916E-6FF5EEC91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A307F234-ACD4-3C19-BDEE-B172D1AFB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sp>
        <p:nvSpPr>
          <p:cNvPr id="146" name="바닥글 개체 틀 2">
            <a:extLst>
              <a:ext uri="{FF2B5EF4-FFF2-40B4-BE49-F238E27FC236}">
                <a16:creationId xmlns:a16="http://schemas.microsoft.com/office/drawing/2014/main" id="{594773FC-9269-2D56-AC64-53C48E61E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- 4/8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B79A27C-6CC2-EE56-5F03-D979E7FEF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1A29E09-B658-A754-43AE-C94535B1108C}"/>
              </a:ext>
            </a:extLst>
          </p:cNvPr>
          <p:cNvSpPr/>
          <p:nvPr/>
        </p:nvSpPr>
        <p:spPr>
          <a:xfrm>
            <a:off x="912650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정답 레이블이 함께 존재하지 않는 데이터가 많다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레이블 지정하는데 시간과 비용이 들고 어떤 경우에는 전문가만이 </a:t>
            </a:r>
            <a:r>
              <a:rPr kumimoji="1" lang="ko-KR" altLang="en-US" dirty="0" err="1">
                <a:solidFill>
                  <a:schemeClr val="tx1"/>
                </a:solidFill>
              </a:rPr>
              <a:t>수행가능하다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포유류, 호랑이, 빅캣, 벵갈 호랑이이(가) 표시된 사진&#10;&#10;자동 생성된 설명">
            <a:extLst>
              <a:ext uri="{FF2B5EF4-FFF2-40B4-BE49-F238E27FC236}">
                <a16:creationId xmlns:a16="http://schemas.microsoft.com/office/drawing/2014/main" id="{56EDF56B-56A0-15AA-B6B1-C9D310C74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1826" y="4143470"/>
            <a:ext cx="1142621" cy="791836"/>
          </a:xfrm>
          <a:prstGeom prst="rect">
            <a:avLst/>
          </a:prstGeom>
        </p:spPr>
      </p:pic>
      <p:pic>
        <p:nvPicPr>
          <p:cNvPr id="6" name="그림 5" descr="포유류, 빅캣, 잔디, 야외이(가) 표시된 사진&#10;&#10;자동 생성된 설명">
            <a:extLst>
              <a:ext uri="{FF2B5EF4-FFF2-40B4-BE49-F238E27FC236}">
                <a16:creationId xmlns:a16="http://schemas.microsoft.com/office/drawing/2014/main" id="{5D154671-C748-8744-11A3-3177A2E1E0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0221" y="4047961"/>
            <a:ext cx="1292994" cy="861134"/>
          </a:xfrm>
          <a:prstGeom prst="rect">
            <a:avLst/>
          </a:prstGeom>
        </p:spPr>
      </p:pic>
      <p:pic>
        <p:nvPicPr>
          <p:cNvPr id="15" name="그림 14" descr="잔디, 고양이, 중소형 고양이, 포유류이(가) 표시된 사진&#10;&#10;자동 생성된 설명">
            <a:extLst>
              <a:ext uri="{FF2B5EF4-FFF2-40B4-BE49-F238E27FC236}">
                <a16:creationId xmlns:a16="http://schemas.microsoft.com/office/drawing/2014/main" id="{4DADD925-31C3-A84B-48A1-CFB0947251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8112" y="4522278"/>
            <a:ext cx="1341169" cy="894113"/>
          </a:xfrm>
          <a:prstGeom prst="rect">
            <a:avLst/>
          </a:prstGeom>
        </p:spPr>
      </p:pic>
      <p:pic>
        <p:nvPicPr>
          <p:cNvPr id="17" name="그림 16" descr="포유류, 하이에나, 육상동물, 야외이(가) 표시된 사진&#10;&#10;자동 생성된 설명">
            <a:extLst>
              <a:ext uri="{FF2B5EF4-FFF2-40B4-BE49-F238E27FC236}">
                <a16:creationId xmlns:a16="http://schemas.microsoft.com/office/drawing/2014/main" id="{5D5D85B3-E85B-F0ED-9A29-A4170A019E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4991" y="3855900"/>
            <a:ext cx="1298251" cy="1003291"/>
          </a:xfrm>
          <a:prstGeom prst="rect">
            <a:avLst/>
          </a:prstGeom>
        </p:spPr>
      </p:pic>
      <p:pic>
        <p:nvPicPr>
          <p:cNvPr id="25" name="그림 24" descr="개, 포유류, 개 품종, 애완동물이(가) 표시된 사진&#10;&#10;자동 생성된 설명">
            <a:extLst>
              <a:ext uri="{FF2B5EF4-FFF2-40B4-BE49-F238E27FC236}">
                <a16:creationId xmlns:a16="http://schemas.microsoft.com/office/drawing/2014/main" id="{0FB7FB99-0AAA-9EF0-816E-56C1B0CE33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8534" y="4021439"/>
            <a:ext cx="1221376" cy="812770"/>
          </a:xfrm>
          <a:prstGeom prst="rect">
            <a:avLst/>
          </a:prstGeom>
        </p:spPr>
      </p:pic>
      <p:pic>
        <p:nvPicPr>
          <p:cNvPr id="28" name="그림 27" descr="포유류, 빅캣, 야외, 치타이(가) 표시된 사진&#10;&#10;자동 생성된 설명">
            <a:extLst>
              <a:ext uri="{FF2B5EF4-FFF2-40B4-BE49-F238E27FC236}">
                <a16:creationId xmlns:a16="http://schemas.microsoft.com/office/drawing/2014/main" id="{EF1B8164-8C80-911F-9775-F98508499D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7473" y="3359950"/>
            <a:ext cx="1168143" cy="80904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6BC22E9F-0946-F076-D00A-D5DCB00C038F}"/>
              </a:ext>
            </a:extLst>
          </p:cNvPr>
          <p:cNvSpPr/>
          <p:nvPr/>
        </p:nvSpPr>
        <p:spPr>
          <a:xfrm>
            <a:off x="1514013" y="5367075"/>
            <a:ext cx="1163573" cy="424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tiger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276816-BC14-F4C5-51CC-F5516D8AAF0F}"/>
              </a:ext>
            </a:extLst>
          </p:cNvPr>
          <p:cNvSpPr/>
          <p:nvPr/>
        </p:nvSpPr>
        <p:spPr>
          <a:xfrm>
            <a:off x="3579413" y="5367075"/>
            <a:ext cx="1163573" cy="424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lion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7B2FAD-6304-1752-1A73-FD13919DB5D9}"/>
              </a:ext>
            </a:extLst>
          </p:cNvPr>
          <p:cNvSpPr txBox="1"/>
          <p:nvPr/>
        </p:nvSpPr>
        <p:spPr>
          <a:xfrm>
            <a:off x="2745809" y="4997743"/>
            <a:ext cx="80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label</a:t>
            </a:r>
            <a:endParaRPr lang="ko-KR" altLang="en-US" dirty="0"/>
          </a:p>
        </p:txBody>
      </p:sp>
      <p:pic>
        <p:nvPicPr>
          <p:cNvPr id="40" name="그림 39" descr="포유류, 빅캣, 호랑이, 동물원이(가) 표시된 사진&#10;&#10;자동 생성된 설명">
            <a:extLst>
              <a:ext uri="{FF2B5EF4-FFF2-40B4-BE49-F238E27FC236}">
                <a16:creationId xmlns:a16="http://schemas.microsoft.com/office/drawing/2014/main" id="{B4714AC8-BEA3-1A45-DC9C-05C8C11A5C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55578" y="2971312"/>
            <a:ext cx="784072" cy="1178250"/>
          </a:xfrm>
          <a:prstGeom prst="rect">
            <a:avLst/>
          </a:prstGeom>
        </p:spPr>
      </p:pic>
      <p:pic>
        <p:nvPicPr>
          <p:cNvPr id="44" name="그림 43" descr="새, 야외, 타조, 날지 못하는 새이(가) 표시된 사진&#10;&#10;자동 생성된 설명">
            <a:extLst>
              <a:ext uri="{FF2B5EF4-FFF2-40B4-BE49-F238E27FC236}">
                <a16:creationId xmlns:a16="http://schemas.microsoft.com/office/drawing/2014/main" id="{9EEE6061-DDB7-517F-CF69-10138E039C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78888" y="3764473"/>
            <a:ext cx="1489432" cy="99196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60E02A-C72D-C57A-83CA-8654AC72312B}"/>
              </a:ext>
            </a:extLst>
          </p:cNvPr>
          <p:cNvSpPr/>
          <p:nvPr/>
        </p:nvSpPr>
        <p:spPr>
          <a:xfrm>
            <a:off x="6916909" y="5557491"/>
            <a:ext cx="1163573" cy="4243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A5BA3EA-BCD8-64DA-A699-DB14D564BCE0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69" name="오각형[P] 102">
              <a:extLst>
                <a:ext uri="{FF2B5EF4-FFF2-40B4-BE49-F238E27FC236}">
                  <a16:creationId xmlns:a16="http://schemas.microsoft.com/office/drawing/2014/main" id="{D5761F07-B91F-F718-38B6-F2DC0921EFC7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0" name="오각형[P] 103">
              <a:extLst>
                <a:ext uri="{FF2B5EF4-FFF2-40B4-BE49-F238E27FC236}">
                  <a16:creationId xmlns:a16="http://schemas.microsoft.com/office/drawing/2014/main" id="{53AE865A-D9AF-D657-397F-30119498A45B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1" name="오각형[P] 104">
              <a:extLst>
                <a:ext uri="{FF2B5EF4-FFF2-40B4-BE49-F238E27FC236}">
                  <a16:creationId xmlns:a16="http://schemas.microsoft.com/office/drawing/2014/main" id="{3632BC53-9F55-DDA8-584A-0FCB05821625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2" name="오각형[P] 105">
              <a:extLst>
                <a:ext uri="{FF2B5EF4-FFF2-40B4-BE49-F238E27FC236}">
                  <a16:creationId xmlns:a16="http://schemas.microsoft.com/office/drawing/2014/main" id="{B37F2B23-6C5B-EC09-3615-0141D7953ADB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68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5F8-5CBF-EB4F-5761-287AC5B0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15C4D95-484C-1642-0C89-5EE145CAD109}"/>
              </a:ext>
            </a:extLst>
          </p:cNvPr>
          <p:cNvSpPr/>
          <p:nvPr/>
        </p:nvSpPr>
        <p:spPr>
          <a:xfrm>
            <a:off x="912650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그래서 레이블이 존재하는 데이터가 없는 상황 속에서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해당 카테고리의 데이터를 올바르게 예측하는 것이 중요함</a:t>
            </a:r>
            <a:r>
              <a:rPr kumimoji="1" lang="en-US" altLang="ko-KR" dirty="0">
                <a:solidFill>
                  <a:schemeClr val="tx1"/>
                </a:solidFill>
              </a:rPr>
              <a:t>-&gt; 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zero-shot learning</a:t>
            </a:r>
            <a:r>
              <a:rPr kumimoji="1" lang="ko-KR" altLang="en-US" dirty="0">
                <a:solidFill>
                  <a:schemeClr val="tx1"/>
                </a:solidFill>
              </a:rPr>
              <a:t>을 사용하게 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9AEE-77A3-286A-93BE-94ECFFB5193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EA424F-3E5F-741E-61F6-2B6B1696008F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447DA9-4972-48EC-BC74-ACF4186D6FF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4AA511-75E5-ED10-6225-3F7A6B40E406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78FE48-A206-31EE-7496-B2DA403A9F8E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CF4CAD-116C-2045-4009-D091A995169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801D2-4234-48B6-1ABB-593AA64132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F6C0A6-3737-3CB9-CA63-D1D9535ADDE3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968AB6-0077-5638-3AB4-989FD966CE1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25696-8188-A60D-D68E-EA79C118A21B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07D67AC-45D6-0F25-6C35-9D1AF3D3E0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7549FC-1D60-40C1-EE89-9688743420D3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8EFC75C-FC2E-CD8D-2207-2D21A2BC772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C0C770-B82D-1832-4046-1247F51D1DB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F0872C7-5682-8886-52B9-5D523C34CAE0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90109A7-371A-540A-5E72-3364181AA1AB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9FB36D-211A-837F-2EEC-C53D98853893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92384-B6CE-B86A-D9A7-5525E195CE4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24260-F8ED-07E0-3C0B-FCC7E07C2577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D1A566-6D86-6BA0-5291-029571835B68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1FB924-78EE-6A3D-668A-86F1E519E68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A8EE9-3AB2-AC65-5BF2-49AE9AEE7E5B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0AA54-30B4-E035-CAFB-6487B2971D7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50535B-4BEE-92D2-B997-D7249F89A5FC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78381-A8D2-728F-45E3-BC2008BF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E1C8D7F-C0F2-9F58-BBCD-8A17F92F0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377902B-CEF3-2480-E628-8C4E4D8B810A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sp>
        <p:nvSpPr>
          <p:cNvPr id="74" name="삼각형 73">
            <a:extLst>
              <a:ext uri="{FF2B5EF4-FFF2-40B4-BE49-F238E27FC236}">
                <a16:creationId xmlns:a16="http://schemas.microsoft.com/office/drawing/2014/main" id="{EDF85B1E-48C0-F13E-AF57-1D99137925C2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5BC905E4-5252-C48B-0092-DBB859D7F82D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52EF097-FDCD-058B-420B-B44B1B1BAA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76AD09-2CDF-3CC4-FA54-A35C02DF5918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944B19C5-717D-FCFD-174B-244AC164E57C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434DB36-A7D7-C666-4436-9F34552179DD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F8A99F9-905B-4E01-C3F7-014B8916EBAC}"/>
              </a:ext>
            </a:extLst>
          </p:cNvPr>
          <p:cNvSpPr txBox="1"/>
          <p:nvPr/>
        </p:nvSpPr>
        <p:spPr>
          <a:xfrm>
            <a:off x="864604" y="996036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거버닌</a:t>
            </a:r>
            <a:r>
              <a:rPr kumimoji="1"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메시지</a:t>
            </a:r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03441-335D-CBAB-5A54-0C354E8807C3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95BE357-03F4-186B-9BF2-0B885EFC017E}"/>
              </a:ext>
            </a:extLst>
          </p:cNvPr>
          <p:cNvSpPr txBox="1"/>
          <p:nvPr/>
        </p:nvSpPr>
        <p:spPr>
          <a:xfrm>
            <a:off x="1002423" y="1441608"/>
            <a:ext cx="760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중요성</a:t>
            </a: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E7EDFA8-2A73-9374-DED8-DC3F7EA332B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66BD6B09-65D9-B170-96E6-A1AA45D7F4C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D70ACF-DAB2-8BF4-35CD-92E45DFA888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C6FE8DA-8640-D66C-FF08-9DF4E549F54E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6DA9AD-3E2E-036A-2FC1-08A45F3A749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247ACE6-7CB4-CCA8-79CC-A644AC8F1A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CD9795C-FB28-EFE4-E5F3-E490810A908E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E4010A8-230D-E060-7613-7163D25C689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ECC5740D-9693-6916-D2E0-5E69C0E141FA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545CE6B-1F86-C7F0-434F-FC6586F0647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6697BE8-DD0A-439A-207E-547AA34E7D1A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325031D-CA55-3260-26C5-E04927D5A9E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DF12ED7-BEB8-2572-C6C2-0CC28A4047A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B4BD6B17-151C-E7B2-DDA4-5616A6D2462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7DD81D0-534A-F003-E14E-E8041DB9FC05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DE4628F-1925-866B-950C-17AE87DFACCA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A81FF84-33C6-DB97-F228-6F2C8D26D8CB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53BE9DB-23C2-8FC2-7610-8E136685F95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950590B-CD59-2F32-D2F9-872A77E04442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6BE943-AEC0-EF33-30C7-7A22CB12058B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2967DDE-962A-FC0F-F55E-E11A94CDE628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F08644E-38CE-14AB-68AD-3879D4CCAEB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4955182F-A0D8-FBAA-A1DC-ECFBAD7C6DA3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DB1ACAC7-2D92-E959-117A-D4FFF02BCBAF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AC27C272-F763-E444-53E7-BB70B89DD213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94E9322-EEDE-ECEA-F60C-35D4926415C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850EBCED-7EE3-6C19-C986-EB30A9A68B2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1411-0729-FBDF-5620-AA8B0346B615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5CEB848-5A50-8CA2-93C3-6792F9EB70B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2F1958F5-E797-5E59-ED04-0CA7333F5CDC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765B824E-D725-7CE5-09C9-AEBDF5E6D67B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3756BB3-5DE0-3FEE-E313-4816E29379D5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65BF11DC-A8F5-27C2-7D40-CF0A3E8E475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9C60B6FD-AE8C-B129-7407-4670D18B3E5E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E58B3F6-FD49-3F5B-7370-7761B38EC69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42D59D-128C-71A1-5B0F-2D4D19CF7650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46A74F1-CA89-4201-251E-F3EB61DFF4CF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C989F468-7D46-68E7-BFD2-958097F78FCC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91282-AD97-C9C3-4A52-5B84B1D07BE0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F3ABA-9558-079C-69F3-8210746A992B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BD2997-61A3-5BC7-0B5D-7A9820DCD1C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AA32EC4-D62A-A56B-2FBB-E767E60A608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88B5EA94-0A4D-472C-D18A-313E69D56592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A95AF494-01ED-BB68-91CA-4327FF58A3A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2997064A-B1CD-08A5-D170-A88E9ED8BEF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2314E37D-AFF1-E280-9A15-75AFB624349C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CAB28B73-DAE2-3CF0-51B2-33DB61724A9B}"/>
              </a:ext>
            </a:extLst>
          </p:cNvPr>
          <p:cNvSpPr txBox="1"/>
          <p:nvPr/>
        </p:nvSpPr>
        <p:spPr>
          <a:xfrm>
            <a:off x="10491400" y="392753"/>
            <a:ext cx="8612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2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4196C7F2-13C5-A548-9747-F5622D02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- 5/8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23227F6-548E-A7BE-B439-7B27445D9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1BC923A-2AB5-F929-EECA-6742E9DB7A64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4" name="오각형[P] 102">
              <a:extLst>
                <a:ext uri="{FF2B5EF4-FFF2-40B4-BE49-F238E27FC236}">
                  <a16:creationId xmlns:a16="http://schemas.microsoft.com/office/drawing/2014/main" id="{53235A25-B43A-EABA-CF82-A73B88F01ACD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각형[P] 103">
              <a:extLst>
                <a:ext uri="{FF2B5EF4-FFF2-40B4-BE49-F238E27FC236}">
                  <a16:creationId xmlns:a16="http://schemas.microsoft.com/office/drawing/2014/main" id="{602FE2B7-2D1B-AF52-3422-08BDACF46E4F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4">
              <a:extLst>
                <a:ext uri="{FF2B5EF4-FFF2-40B4-BE49-F238E27FC236}">
                  <a16:creationId xmlns:a16="http://schemas.microsoft.com/office/drawing/2014/main" id="{1A1A2627-E368-D341-EFA5-7B46082635E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5">
              <a:extLst>
                <a:ext uri="{FF2B5EF4-FFF2-40B4-BE49-F238E27FC236}">
                  <a16:creationId xmlns:a16="http://schemas.microsoft.com/office/drawing/2014/main" id="{BDE8402F-7E25-75D6-F5A9-937842F07896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466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DC622B6-334F-FA02-A1CE-B6818D30AD2C}"/>
              </a:ext>
            </a:extLst>
          </p:cNvPr>
          <p:cNvSpPr txBox="1"/>
          <p:nvPr/>
        </p:nvSpPr>
        <p:spPr>
          <a:xfrm>
            <a:off x="1092504" y="1496773"/>
            <a:ext cx="7603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Zero-shot learning</a:t>
            </a: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이란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2F3DD74-3D2F-0028-9404-9AD51C8155E5}"/>
              </a:ext>
            </a:extLst>
          </p:cNvPr>
          <p:cNvSpPr txBox="1"/>
          <p:nvPr/>
        </p:nvSpPr>
        <p:spPr>
          <a:xfrm>
            <a:off x="884159" y="128224"/>
            <a:ext cx="3188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PPT </a:t>
            </a:r>
            <a:r>
              <a:rPr kumimoji="1" lang="ko-KR" altLang="en-US" sz="1050" b="1" dirty="0">
                <a:solidFill>
                  <a:schemeClr val="accent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템플릿 공모전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3" name="바닥글 개체 틀 2">
            <a:extLst>
              <a:ext uri="{FF2B5EF4-FFF2-40B4-BE49-F238E27FC236}">
                <a16:creationId xmlns:a16="http://schemas.microsoft.com/office/drawing/2014/main" id="{142B884D-54E0-6F55-7F12-4C39E70F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54706" y="6492875"/>
            <a:ext cx="4526280" cy="365125"/>
          </a:xfrm>
        </p:spPr>
        <p:txBody>
          <a:bodyPr/>
          <a:lstStyle/>
          <a:p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- 6/8</a:t>
            </a:r>
            <a:r>
              <a:rPr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endParaRPr lang="ko-KR" altLang="en-US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B509D64E-F41C-C242-ADF6-603C6093DE8F}"/>
              </a:ext>
            </a:extLst>
          </p:cNvPr>
          <p:cNvSpPr txBox="1"/>
          <p:nvPr/>
        </p:nvSpPr>
        <p:spPr>
          <a:xfrm>
            <a:off x="10844097" y="392753"/>
            <a:ext cx="980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00" b="1" dirty="0" err="1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대목차</a:t>
            </a:r>
            <a:r>
              <a:rPr kumimoji="1" lang="en-US" altLang="ko-KR" sz="900" b="1" dirty="0">
                <a:solidFill>
                  <a:schemeClr val="accent1">
                    <a:lumMod val="50000"/>
                  </a:schemeClr>
                </a:solidFill>
                <a:latin typeface="APPLE SD GOTHICNEO EXTRABOLD" panose="02000300000000000000" pitchFamily="2" charset="-127"/>
                <a:ea typeface="APPLE SD GOTHICNEO EXTRABOLD" panose="02000300000000000000" pitchFamily="2" charset="-127"/>
              </a:rPr>
              <a:t>3</a:t>
            </a:r>
            <a:endParaRPr kumimoji="1" lang="ko-KR" altLang="en-US" sz="900" b="1" dirty="0">
              <a:solidFill>
                <a:schemeClr val="accent1">
                  <a:lumMod val="50000"/>
                </a:schemeClr>
              </a:solidFill>
              <a:latin typeface="APPLE SD GOTHICNEO EXTRABOLD" panose="02000300000000000000" pitchFamily="2" charset="-127"/>
              <a:ea typeface="APPLE SD GOTHICNEO EXTRABOLD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레이블이 지정된 소수의 클래스 집합 데이터와 클래스에 대한 추가 정보를 이용하여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신규 클래스까지 잘 예측하도록 학습함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학습 할 때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레이블이 지정된 데이터와 추가 정보만을 사용해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테스트 할 때</a:t>
            </a:r>
            <a:r>
              <a:rPr kumimoji="1" lang="en-US" altLang="ko-KR" dirty="0">
                <a:solidFill>
                  <a:schemeClr val="tx1"/>
                </a:solidFill>
              </a:rPr>
              <a:t>, </a:t>
            </a:r>
            <a:r>
              <a:rPr kumimoji="1" lang="ko-KR" altLang="en-US" dirty="0">
                <a:solidFill>
                  <a:schemeClr val="tx1"/>
                </a:solidFill>
              </a:rPr>
              <a:t>학습 할 때 본 클래스의 데이터와 신규 클래스의 데이터를 가지고 레이블을 예측하도록 수행함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20249F5-0758-4191-30FE-A4C390E890A4}"/>
              </a:ext>
            </a:extLst>
          </p:cNvPr>
          <p:cNvSpPr txBox="1"/>
          <p:nvPr/>
        </p:nvSpPr>
        <p:spPr>
          <a:xfrm>
            <a:off x="1606540" y="450119"/>
            <a:ext cx="312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/>
              <a:t>Zero-shot learning</a:t>
            </a:r>
            <a:endParaRPr kumimoji="1" lang="ko-KR" altLang="en-US" sz="2000" b="1" dirty="0"/>
          </a:p>
        </p:txBody>
      </p:sp>
      <p:pic>
        <p:nvPicPr>
          <p:cNvPr id="41" name="그림 4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9CEBDF9-A6BB-21AB-A3DB-55A5814F7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7" y="4005554"/>
            <a:ext cx="3343006" cy="2110771"/>
          </a:xfrm>
          <a:prstGeom prst="rect">
            <a:avLst/>
          </a:prstGeom>
        </p:spPr>
      </p:pic>
      <p:pic>
        <p:nvPicPr>
          <p:cNvPr id="43" name="그림 42" descr="포유류, 얼룩말, 동물원이(가) 표시된 사진&#10;&#10;자동 생성된 설명">
            <a:extLst>
              <a:ext uri="{FF2B5EF4-FFF2-40B4-BE49-F238E27FC236}">
                <a16:creationId xmlns:a16="http://schemas.microsoft.com/office/drawing/2014/main" id="{B427D75D-7BD5-A376-E9B7-97B00C85A8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2" t="204" r="-662" b="4903"/>
          <a:stretch/>
        </p:blipFill>
        <p:spPr>
          <a:xfrm>
            <a:off x="4525368" y="3991956"/>
            <a:ext cx="1781424" cy="2124371"/>
          </a:xfrm>
          <a:prstGeom prst="rect">
            <a:avLst/>
          </a:prstGeom>
        </p:spPr>
      </p:pic>
      <p:pic>
        <p:nvPicPr>
          <p:cNvPr id="49" name="그림 48" descr="화이트, 텍스트, 디자인, 스타일러스이(가) 표시된 사진&#10;&#10;자동 생성된 설명">
            <a:extLst>
              <a:ext uri="{FF2B5EF4-FFF2-40B4-BE49-F238E27FC236}">
                <a16:creationId xmlns:a16="http://schemas.microsoft.com/office/drawing/2014/main" id="{55D2AB52-E867-4D8C-8A6D-7668EFF3F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8286" y="4005554"/>
            <a:ext cx="2177934" cy="211077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A36C0D9-0CD6-C219-A5EC-52404A277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6736" y="3991956"/>
            <a:ext cx="457264" cy="212437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F0F4E48-3D6A-B7E9-ED9A-8AF59A93E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3746"/>
          <a:stretch/>
        </p:blipFill>
        <p:spPr>
          <a:xfrm>
            <a:off x="6227953" y="3991955"/>
            <a:ext cx="290333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57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932</Words>
  <Application>Microsoft Office PowerPoint</Application>
  <PresentationFormat>와이드스크린</PresentationFormat>
  <Paragraphs>353</Paragraphs>
  <Slides>15</Slides>
  <Notes>15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Apple SD Gothic Neo</vt:lpstr>
      <vt:lpstr>APPLE SD GOTHICNEO EXTRABOLD</vt:lpstr>
      <vt:lpstr>-apple-system</vt:lpstr>
      <vt:lpstr>NANUMGOTHIC EXTRABOLD</vt:lpstr>
      <vt:lpstr>Noto Sans CJK KR Bold</vt:lpstr>
      <vt:lpstr>Noto Sans CJK KR Medium</vt:lpstr>
      <vt:lpstr>system-ui</vt:lpstr>
      <vt:lpstr>NanumGothic</vt:lpstr>
      <vt:lpstr>나눔명조 ExtraBold</vt:lpstr>
      <vt:lpstr>맑은 고딕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안인성</cp:lastModifiedBy>
  <cp:revision>54</cp:revision>
  <dcterms:created xsi:type="dcterms:W3CDTF">2021-07-18T09:05:48Z</dcterms:created>
  <dcterms:modified xsi:type="dcterms:W3CDTF">2025-02-02T14:00:35Z</dcterms:modified>
</cp:coreProperties>
</file>